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5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0693400" cy="7556500"/>
  <p:notesSz cx="6858000" cy="9144000"/>
  <p:embeddedFontLst>
    <p:embeddedFont>
      <p:font typeface="Cairo" pitchFamily="2" charset="-78"/>
      <p:regular r:id="rId22"/>
      <p:bold r:id="rId23"/>
      <p:italic r:id="rId24"/>
      <p:boldItalic r:id="rId25"/>
    </p:embeddedFont>
    <p:embeddedFont>
      <p:font typeface="Cairo Bold" pitchFamily="2" charset="-78"/>
      <p:regular r:id="rId26"/>
      <p:bold r:id="rId27"/>
    </p:embeddedFont>
    <p:embeddedFont>
      <p:font typeface="Cairo Heavy" panose="020B0604020202020204" charset="-78"/>
      <p:regular r:id="rId28"/>
      <p:bold r:id="rId29"/>
    </p:embeddedFont>
    <p:embeddedFont>
      <p:font typeface="Cairo Semi-Bold" panose="020B0604020202020204" charset="-78"/>
      <p:regular r:id="rId30"/>
      <p:bold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7" autoAdjust="0"/>
    <p:restoredTop sz="94625" autoAdjust="0"/>
  </p:normalViewPr>
  <p:slideViewPr>
    <p:cSldViewPr>
      <p:cViewPr varScale="1">
        <p:scale>
          <a:sx n="59" d="100"/>
          <a:sy n="59" d="100"/>
        </p:scale>
        <p:origin x="142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sv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sv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svg"/><Relationship Id="rId4" Type="http://schemas.openxmlformats.org/officeDocument/2006/relationships/image" Target="../media/image29.svg"/><Relationship Id="rId9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pn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pn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1.sv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3" Type="http://schemas.openxmlformats.org/officeDocument/2006/relationships/image" Target="../media/image53.png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svg"/><Relationship Id="rId11" Type="http://schemas.openxmlformats.org/officeDocument/2006/relationships/image" Target="../media/image61.png"/><Relationship Id="rId5" Type="http://schemas.openxmlformats.org/officeDocument/2006/relationships/image" Target="../media/image55.png"/><Relationship Id="rId10" Type="http://schemas.openxmlformats.org/officeDocument/2006/relationships/image" Target="../media/image60.svg"/><Relationship Id="rId4" Type="http://schemas.openxmlformats.org/officeDocument/2006/relationships/image" Target="../media/image54.svg"/><Relationship Id="rId9" Type="http://schemas.openxmlformats.org/officeDocument/2006/relationships/image" Target="../media/image5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46927" y="577086"/>
            <a:ext cx="1755972" cy="380220"/>
          </a:xfrm>
          <a:custGeom>
            <a:avLst/>
            <a:gdLst/>
            <a:ahLst/>
            <a:cxnLst/>
            <a:rect l="l" t="t" r="r" b="b"/>
            <a:pathLst>
              <a:path w="1755972" h="380220">
                <a:moveTo>
                  <a:pt x="0" y="0"/>
                </a:moveTo>
                <a:lnTo>
                  <a:pt x="1755972" y="0"/>
                </a:lnTo>
                <a:lnTo>
                  <a:pt x="1755972" y="380220"/>
                </a:lnTo>
                <a:lnTo>
                  <a:pt x="0" y="3802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656057" y="-46457"/>
            <a:ext cx="8105575" cy="7842144"/>
          </a:xfrm>
          <a:custGeom>
            <a:avLst/>
            <a:gdLst/>
            <a:ahLst/>
            <a:cxnLst/>
            <a:rect l="l" t="t" r="r" b="b"/>
            <a:pathLst>
              <a:path w="8105575" h="7842144">
                <a:moveTo>
                  <a:pt x="0" y="0"/>
                </a:moveTo>
                <a:lnTo>
                  <a:pt x="8105575" y="0"/>
                </a:lnTo>
                <a:lnTo>
                  <a:pt x="8105575" y="7842144"/>
                </a:lnTo>
                <a:lnTo>
                  <a:pt x="0" y="78421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25155" y="2300857"/>
            <a:ext cx="9760877" cy="1297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79"/>
              </a:lnSpc>
            </a:pPr>
            <a:r>
              <a:rPr lang="en-US" sz="4799" dirty="0">
                <a:solidFill>
                  <a:srgbClr val="FFFFFF"/>
                </a:solidFill>
                <a:latin typeface="Cairo Bold"/>
              </a:rPr>
              <a:t>Sales Masterclass</a:t>
            </a:r>
          </a:p>
          <a:p>
            <a:pPr algn="l">
              <a:lnSpc>
                <a:spcPts val="4949"/>
              </a:lnSpc>
            </a:pPr>
            <a:r>
              <a:rPr lang="en-US" sz="4499" dirty="0">
                <a:solidFill>
                  <a:srgbClr val="C0D330"/>
                </a:solidFill>
                <a:latin typeface="Cairo Bold"/>
              </a:rPr>
              <a:t>June 2024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725155" y="3962368"/>
            <a:ext cx="9760877" cy="428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3000" dirty="0">
                <a:solidFill>
                  <a:srgbClr val="FFFFFF"/>
                </a:solidFill>
                <a:latin typeface="Cairo Bold"/>
              </a:rPr>
              <a:t>Rennee Perri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55998" y="4291633"/>
            <a:ext cx="9760877" cy="4020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00"/>
              </a:lnSpc>
            </a:pPr>
            <a:r>
              <a:rPr lang="en-US" sz="2200" dirty="0">
                <a:solidFill>
                  <a:srgbClr val="FFFFFF"/>
                </a:solidFill>
                <a:latin typeface="Cairo"/>
              </a:rPr>
              <a:t>Senior Sales Executive</a:t>
            </a:r>
          </a:p>
        </p:txBody>
      </p:sp>
      <p:pic>
        <p:nvPicPr>
          <p:cNvPr id="8" name="Picture 7" descr="A qr code with a white background&#10;&#10;Description automatically generated">
            <a:extLst>
              <a:ext uri="{FF2B5EF4-FFF2-40B4-BE49-F238E27FC236}">
                <a16:creationId xmlns:a16="http://schemas.microsoft.com/office/drawing/2014/main" id="{B9E6F86D-3BC4-3D4C-57A1-960800F12E4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998" y="4850432"/>
            <a:ext cx="1900116" cy="19001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2257109" y="2245472"/>
            <a:ext cx="6177782" cy="3880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7" lvl="1" indent="-183514" algn="l">
              <a:lnSpc>
                <a:spcPts val="3399"/>
              </a:lnSpc>
              <a:buAutoNum type="arabicPeriod"/>
            </a:pPr>
            <a:r>
              <a:rPr lang="en-US" sz="1699" dirty="0">
                <a:solidFill>
                  <a:srgbClr val="000000"/>
                </a:solidFill>
                <a:latin typeface="Cairo Semi-Bold"/>
              </a:rPr>
              <a:t>    Have a clear and quickly illustrated value proposition</a:t>
            </a:r>
          </a:p>
          <a:p>
            <a:pPr marL="367027" lvl="1" indent="-183514" algn="l">
              <a:lnSpc>
                <a:spcPts val="3399"/>
              </a:lnSpc>
              <a:buAutoNum type="arabicPeriod"/>
            </a:pPr>
            <a:r>
              <a:rPr lang="en-US" sz="1699" dirty="0">
                <a:solidFill>
                  <a:srgbClr val="000000"/>
                </a:solidFill>
                <a:latin typeface="Cairo Semi-Bold"/>
              </a:rPr>
              <a:t>    </a:t>
            </a:r>
            <a:r>
              <a:rPr lang="en-US" sz="1699" dirty="0" err="1">
                <a:solidFill>
                  <a:srgbClr val="000000"/>
                </a:solidFill>
                <a:latin typeface="Cairo Semi-Bold"/>
              </a:rPr>
              <a:t>Optimise</a:t>
            </a:r>
            <a:r>
              <a:rPr lang="en-US" sz="1699" dirty="0">
                <a:solidFill>
                  <a:srgbClr val="000000"/>
                </a:solidFill>
                <a:latin typeface="Cairo Semi-Bold"/>
              </a:rPr>
              <a:t> the buying process</a:t>
            </a:r>
          </a:p>
          <a:p>
            <a:pPr marL="367027" lvl="1" indent="-183514" algn="l">
              <a:lnSpc>
                <a:spcPts val="3399"/>
              </a:lnSpc>
              <a:buAutoNum type="arabicPeriod"/>
            </a:pPr>
            <a:r>
              <a:rPr lang="en-US" sz="1699" dirty="0">
                <a:solidFill>
                  <a:srgbClr val="000000"/>
                </a:solidFill>
                <a:latin typeface="Cairo Semi-Bold"/>
              </a:rPr>
              <a:t>    Offer tangible differentiators</a:t>
            </a:r>
          </a:p>
          <a:p>
            <a:pPr marL="367027" lvl="1" indent="-183514" algn="l">
              <a:lnSpc>
                <a:spcPts val="3399"/>
              </a:lnSpc>
              <a:buAutoNum type="arabicPeriod"/>
            </a:pPr>
            <a:r>
              <a:rPr lang="en-US" sz="1699" dirty="0">
                <a:solidFill>
                  <a:srgbClr val="000000"/>
                </a:solidFill>
                <a:latin typeface="Cairo Semi-Bold"/>
              </a:rPr>
              <a:t>    Train your team for speed and efficiency</a:t>
            </a:r>
          </a:p>
          <a:p>
            <a:pPr marL="367027" lvl="1" indent="-183514" algn="l">
              <a:lnSpc>
                <a:spcPts val="3399"/>
              </a:lnSpc>
              <a:buAutoNum type="arabicPeriod"/>
            </a:pPr>
            <a:r>
              <a:rPr lang="en-US" sz="1699" dirty="0">
                <a:solidFill>
                  <a:srgbClr val="000000"/>
                </a:solidFill>
                <a:latin typeface="Cairo Semi-Bold"/>
              </a:rPr>
              <a:t>    Establish trust quickly</a:t>
            </a:r>
          </a:p>
          <a:p>
            <a:pPr marL="367027" lvl="1" indent="-183514" algn="l">
              <a:lnSpc>
                <a:spcPts val="3399"/>
              </a:lnSpc>
              <a:buAutoNum type="arabicPeriod"/>
            </a:pPr>
            <a:r>
              <a:rPr lang="en-US" sz="1699" dirty="0">
                <a:solidFill>
                  <a:srgbClr val="000000"/>
                </a:solidFill>
                <a:latin typeface="Cairo Semi-Bold"/>
              </a:rPr>
              <a:t>    Flexibility is key</a:t>
            </a:r>
          </a:p>
          <a:p>
            <a:pPr marL="367027" lvl="1" indent="-183514" algn="l">
              <a:lnSpc>
                <a:spcPts val="3399"/>
              </a:lnSpc>
              <a:buAutoNum type="arabicPeriod"/>
            </a:pPr>
            <a:r>
              <a:rPr lang="en-US" sz="1699" dirty="0">
                <a:solidFill>
                  <a:srgbClr val="000000"/>
                </a:solidFill>
                <a:latin typeface="Cairo Semi-Bold"/>
              </a:rPr>
              <a:t>    Follow-up (but not too much)</a:t>
            </a:r>
          </a:p>
          <a:p>
            <a:pPr marL="367027" lvl="1" indent="-183514" algn="l">
              <a:lnSpc>
                <a:spcPts val="3399"/>
              </a:lnSpc>
              <a:buAutoNum type="arabicPeriod"/>
            </a:pPr>
            <a:r>
              <a:rPr lang="en-US" sz="1699" dirty="0">
                <a:solidFill>
                  <a:srgbClr val="000000"/>
                </a:solidFill>
                <a:latin typeface="Cairo Semi-Bold"/>
              </a:rPr>
              <a:t>    Consistent branding</a:t>
            </a:r>
          </a:p>
          <a:p>
            <a:pPr marL="367027" lvl="1" indent="-183514" algn="l">
              <a:lnSpc>
                <a:spcPts val="3399"/>
              </a:lnSpc>
              <a:buAutoNum type="arabicPeriod"/>
            </a:pPr>
            <a:r>
              <a:rPr lang="en-US" sz="1699" dirty="0">
                <a:solidFill>
                  <a:srgbClr val="000000"/>
                </a:solidFill>
                <a:latin typeface="Cairo Semi-Bold"/>
              </a:rPr>
              <a:t>    Pricing needs to be on point</a:t>
            </a:r>
          </a:p>
        </p:txBody>
      </p:sp>
      <p:grpSp>
        <p:nvGrpSpPr>
          <p:cNvPr id="4" name="Group 4"/>
          <p:cNvGrpSpPr/>
          <p:nvPr/>
        </p:nvGrpSpPr>
        <p:grpSpPr>
          <a:xfrm rot="-307342">
            <a:off x="-1116294" y="6595593"/>
            <a:ext cx="13607378" cy="4704707"/>
            <a:chOff x="0" y="0"/>
            <a:chExt cx="6896169" cy="238432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896170" cy="2384328"/>
            </a:xfrm>
            <a:custGeom>
              <a:avLst/>
              <a:gdLst/>
              <a:ahLst/>
              <a:cxnLst/>
              <a:rect l="l" t="t" r="r" b="b"/>
              <a:pathLst>
                <a:path w="6896170" h="2384328">
                  <a:moveTo>
                    <a:pt x="0" y="0"/>
                  </a:moveTo>
                  <a:lnTo>
                    <a:pt x="6896170" y="0"/>
                  </a:lnTo>
                  <a:lnTo>
                    <a:pt x="6896170" y="2384328"/>
                  </a:lnTo>
                  <a:lnTo>
                    <a:pt x="0" y="2384328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6896169" cy="2403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307297" y="1502043"/>
            <a:ext cx="601404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Transactional selling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9830" y="2513853"/>
            <a:ext cx="1137725" cy="1080839"/>
          </a:xfrm>
          <a:custGeom>
            <a:avLst/>
            <a:gdLst/>
            <a:ahLst/>
            <a:cxnLst/>
            <a:rect l="l" t="t" r="r" b="b"/>
            <a:pathLst>
              <a:path w="1137725" h="1080839">
                <a:moveTo>
                  <a:pt x="0" y="0"/>
                </a:moveTo>
                <a:lnTo>
                  <a:pt x="1137726" y="0"/>
                </a:lnTo>
                <a:lnTo>
                  <a:pt x="1137726" y="1080839"/>
                </a:lnTo>
                <a:lnTo>
                  <a:pt x="0" y="1080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595582" y="2520483"/>
            <a:ext cx="1074209" cy="1074209"/>
          </a:xfrm>
          <a:custGeom>
            <a:avLst/>
            <a:gdLst/>
            <a:ahLst/>
            <a:cxnLst/>
            <a:rect l="l" t="t" r="r" b="b"/>
            <a:pathLst>
              <a:path w="1074209" h="1074209">
                <a:moveTo>
                  <a:pt x="0" y="0"/>
                </a:moveTo>
                <a:lnTo>
                  <a:pt x="1074209" y="0"/>
                </a:lnTo>
                <a:lnTo>
                  <a:pt x="1074209" y="1074209"/>
                </a:lnTo>
                <a:lnTo>
                  <a:pt x="0" y="107420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8416558" y="2727207"/>
            <a:ext cx="1265856" cy="718373"/>
          </a:xfrm>
          <a:custGeom>
            <a:avLst/>
            <a:gdLst/>
            <a:ahLst/>
            <a:cxnLst/>
            <a:rect l="l" t="t" r="r" b="b"/>
            <a:pathLst>
              <a:path w="1265856" h="718373">
                <a:moveTo>
                  <a:pt x="0" y="0"/>
                </a:moveTo>
                <a:lnTo>
                  <a:pt x="1265856" y="0"/>
                </a:lnTo>
                <a:lnTo>
                  <a:pt x="1265856" y="718373"/>
                </a:lnTo>
                <a:lnTo>
                  <a:pt x="0" y="7183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2921661" y="2571465"/>
            <a:ext cx="1029857" cy="1029857"/>
          </a:xfrm>
          <a:custGeom>
            <a:avLst/>
            <a:gdLst/>
            <a:ahLst/>
            <a:cxnLst/>
            <a:rect l="l" t="t" r="r" b="b"/>
            <a:pathLst>
              <a:path w="1029857" h="1029857">
                <a:moveTo>
                  <a:pt x="0" y="0"/>
                </a:moveTo>
                <a:lnTo>
                  <a:pt x="1029857" y="0"/>
                </a:lnTo>
                <a:lnTo>
                  <a:pt x="1029857" y="1029857"/>
                </a:lnTo>
                <a:lnTo>
                  <a:pt x="0" y="10298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744153" y="2571465"/>
            <a:ext cx="1076975" cy="1029857"/>
          </a:xfrm>
          <a:custGeom>
            <a:avLst/>
            <a:gdLst/>
            <a:ahLst/>
            <a:cxnLst/>
            <a:rect l="l" t="t" r="r" b="b"/>
            <a:pathLst>
              <a:path w="1076975" h="1029857">
                <a:moveTo>
                  <a:pt x="0" y="0"/>
                </a:moveTo>
                <a:lnTo>
                  <a:pt x="1076974" y="0"/>
                </a:lnTo>
                <a:lnTo>
                  <a:pt x="1076974" y="1029857"/>
                </a:lnTo>
                <a:lnTo>
                  <a:pt x="0" y="1029857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 rot="-307342">
            <a:off x="-1116294" y="6595593"/>
            <a:ext cx="13607378" cy="4704707"/>
            <a:chOff x="0" y="0"/>
            <a:chExt cx="6896169" cy="238432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896170" cy="2384328"/>
            </a:xfrm>
            <a:custGeom>
              <a:avLst/>
              <a:gdLst/>
              <a:ahLst/>
              <a:cxnLst/>
              <a:rect l="l" t="t" r="r" b="b"/>
              <a:pathLst>
                <a:path w="6896170" h="2384328">
                  <a:moveTo>
                    <a:pt x="0" y="0"/>
                  </a:moveTo>
                  <a:lnTo>
                    <a:pt x="6896170" y="0"/>
                  </a:lnTo>
                  <a:lnTo>
                    <a:pt x="6896170" y="2384328"/>
                  </a:lnTo>
                  <a:lnTo>
                    <a:pt x="0" y="2384328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6896169" cy="2403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11" name="AutoShape 11"/>
          <p:cNvSpPr/>
          <p:nvPr/>
        </p:nvSpPr>
        <p:spPr>
          <a:xfrm>
            <a:off x="1448161" y="4039408"/>
            <a:ext cx="7682107" cy="0"/>
          </a:xfrm>
          <a:prstGeom prst="line">
            <a:avLst/>
          </a:prstGeom>
          <a:ln w="38100" cap="flat">
            <a:solidFill>
              <a:srgbClr val="C0D3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2" name="Group 12"/>
          <p:cNvGrpSpPr/>
          <p:nvPr/>
        </p:nvGrpSpPr>
        <p:grpSpPr>
          <a:xfrm>
            <a:off x="5206629" y="3931718"/>
            <a:ext cx="215381" cy="215381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2307297" y="1502043"/>
            <a:ext cx="601404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Solution selling methodology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36965" y="4966470"/>
            <a:ext cx="1823456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Understand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your products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or services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36965" y="4343935"/>
            <a:ext cx="182345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1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565196" y="4343935"/>
            <a:ext cx="1742787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2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565196" y="4980654"/>
            <a:ext cx="1742787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Ask the right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questions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417821" y="4343935"/>
            <a:ext cx="1742787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3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274908" y="4354676"/>
            <a:ext cx="1738697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4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8111386" y="4354676"/>
            <a:ext cx="1876199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5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15289" y="4966470"/>
            <a:ext cx="1742787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Qualify your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prospects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261293" y="4966470"/>
            <a:ext cx="1742787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Craft a potential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solution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111386" y="4966470"/>
            <a:ext cx="188028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Close the deal</a:t>
            </a:r>
          </a:p>
        </p:txBody>
      </p:sp>
      <p:grpSp>
        <p:nvGrpSpPr>
          <p:cNvPr id="26" name="Group 26"/>
          <p:cNvGrpSpPr/>
          <p:nvPr/>
        </p:nvGrpSpPr>
        <p:grpSpPr>
          <a:xfrm>
            <a:off x="1441002" y="3931718"/>
            <a:ext cx="215381" cy="215381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29" name="Group 29"/>
          <p:cNvGrpSpPr/>
          <p:nvPr/>
        </p:nvGrpSpPr>
        <p:grpSpPr>
          <a:xfrm>
            <a:off x="3328899" y="3931718"/>
            <a:ext cx="215381" cy="215381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32" name="Group 32"/>
          <p:cNvGrpSpPr/>
          <p:nvPr/>
        </p:nvGrpSpPr>
        <p:grpSpPr>
          <a:xfrm>
            <a:off x="7024996" y="3931718"/>
            <a:ext cx="215381" cy="215381"/>
            <a:chOff x="0" y="0"/>
            <a:chExt cx="812800" cy="812800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8943840" y="3931718"/>
            <a:ext cx="215381" cy="215381"/>
            <a:chOff x="0" y="0"/>
            <a:chExt cx="812800" cy="812800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TextBox 37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307342">
            <a:off x="-1116294" y="6595593"/>
            <a:ext cx="13607378" cy="4704707"/>
            <a:chOff x="0" y="0"/>
            <a:chExt cx="6896169" cy="2384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96170" cy="2384328"/>
            </a:xfrm>
            <a:custGeom>
              <a:avLst/>
              <a:gdLst/>
              <a:ahLst/>
              <a:cxnLst/>
              <a:rect l="l" t="t" r="r" b="b"/>
              <a:pathLst>
                <a:path w="6896170" h="2384328">
                  <a:moveTo>
                    <a:pt x="0" y="0"/>
                  </a:moveTo>
                  <a:lnTo>
                    <a:pt x="6896170" y="0"/>
                  </a:lnTo>
                  <a:lnTo>
                    <a:pt x="6896170" y="2384328"/>
                  </a:lnTo>
                  <a:lnTo>
                    <a:pt x="0" y="2384328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9525"/>
              <a:ext cx="6896169" cy="23938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>
            <a:off x="1448161" y="4039408"/>
            <a:ext cx="7682107" cy="0"/>
          </a:xfrm>
          <a:prstGeom prst="line">
            <a:avLst/>
          </a:prstGeom>
          <a:ln w="38100" cap="flat">
            <a:solidFill>
              <a:srgbClr val="C0D33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5206629" y="3931718"/>
            <a:ext cx="215381" cy="215381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1441002" y="3931718"/>
            <a:ext cx="215381" cy="215381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3328899" y="3931718"/>
            <a:ext cx="215381" cy="215381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024996" y="3931718"/>
            <a:ext cx="215381" cy="215381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8943840" y="3931718"/>
            <a:ext cx="215381" cy="215381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6613902" y="2680342"/>
            <a:ext cx="1009882" cy="966962"/>
          </a:xfrm>
          <a:custGeom>
            <a:avLst/>
            <a:gdLst/>
            <a:ahLst/>
            <a:cxnLst/>
            <a:rect l="l" t="t" r="r" b="b"/>
            <a:pathLst>
              <a:path w="1009882" h="966962">
                <a:moveTo>
                  <a:pt x="0" y="0"/>
                </a:moveTo>
                <a:lnTo>
                  <a:pt x="1009881" y="0"/>
                </a:lnTo>
                <a:lnTo>
                  <a:pt x="1009881" y="966961"/>
                </a:lnTo>
                <a:lnTo>
                  <a:pt x="0" y="96696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3098861" y="2634360"/>
            <a:ext cx="675457" cy="939766"/>
          </a:xfrm>
          <a:custGeom>
            <a:avLst/>
            <a:gdLst/>
            <a:ahLst/>
            <a:cxnLst/>
            <a:rect l="l" t="t" r="r" b="b"/>
            <a:pathLst>
              <a:path w="675457" h="939766">
                <a:moveTo>
                  <a:pt x="0" y="0"/>
                </a:moveTo>
                <a:lnTo>
                  <a:pt x="675457" y="0"/>
                </a:lnTo>
                <a:lnTo>
                  <a:pt x="675457" y="939767"/>
                </a:lnTo>
                <a:lnTo>
                  <a:pt x="0" y="9397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Freeform 24"/>
          <p:cNvSpPr/>
          <p:nvPr/>
        </p:nvSpPr>
        <p:spPr>
          <a:xfrm>
            <a:off x="1034629" y="2662933"/>
            <a:ext cx="1028127" cy="846920"/>
          </a:xfrm>
          <a:custGeom>
            <a:avLst/>
            <a:gdLst/>
            <a:ahLst/>
            <a:cxnLst/>
            <a:rect l="l" t="t" r="r" b="b"/>
            <a:pathLst>
              <a:path w="1028127" h="846920">
                <a:moveTo>
                  <a:pt x="0" y="0"/>
                </a:moveTo>
                <a:lnTo>
                  <a:pt x="1028128" y="0"/>
                </a:lnTo>
                <a:lnTo>
                  <a:pt x="1028128" y="846920"/>
                </a:lnTo>
                <a:lnTo>
                  <a:pt x="0" y="84692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8535704" y="2545509"/>
            <a:ext cx="1031654" cy="1129033"/>
          </a:xfrm>
          <a:custGeom>
            <a:avLst/>
            <a:gdLst/>
            <a:ahLst/>
            <a:cxnLst/>
            <a:rect l="l" t="t" r="r" b="b"/>
            <a:pathLst>
              <a:path w="1031654" h="1129033">
                <a:moveTo>
                  <a:pt x="0" y="0"/>
                </a:moveTo>
                <a:lnTo>
                  <a:pt x="1031654" y="0"/>
                </a:lnTo>
                <a:lnTo>
                  <a:pt x="1031654" y="1129034"/>
                </a:lnTo>
                <a:lnTo>
                  <a:pt x="0" y="112903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4858577" y="2715328"/>
            <a:ext cx="861274" cy="794526"/>
          </a:xfrm>
          <a:custGeom>
            <a:avLst/>
            <a:gdLst/>
            <a:ahLst/>
            <a:cxnLst/>
            <a:rect l="l" t="t" r="r" b="b"/>
            <a:pathLst>
              <a:path w="861274" h="794526">
                <a:moveTo>
                  <a:pt x="0" y="0"/>
                </a:moveTo>
                <a:lnTo>
                  <a:pt x="861274" y="0"/>
                </a:lnTo>
                <a:lnTo>
                  <a:pt x="861274" y="794525"/>
                </a:lnTo>
                <a:lnTo>
                  <a:pt x="0" y="79452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2307297" y="1502043"/>
            <a:ext cx="601404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Consultative selling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6965" y="4966470"/>
            <a:ext cx="1823456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Connect with</a:t>
            </a:r>
          </a:p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the customer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636965" y="4343935"/>
            <a:ext cx="1823456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1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565196" y="4343935"/>
            <a:ext cx="1742787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2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565196" y="4980654"/>
            <a:ext cx="1742787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Understand customer needs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417821" y="4343935"/>
            <a:ext cx="1742787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6274908" y="4354676"/>
            <a:ext cx="1738697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4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8111386" y="4354676"/>
            <a:ext cx="1876199" cy="495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000000"/>
                </a:solidFill>
                <a:latin typeface="Cairo Bold"/>
              </a:rPr>
              <a:t>5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412758" y="4966470"/>
            <a:ext cx="1848535" cy="575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Address customer needs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6261293" y="4966470"/>
            <a:ext cx="1742787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Close the sale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8111386" y="4966470"/>
            <a:ext cx="2019341" cy="871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Establish sustainable customer relationship</a:t>
            </a:r>
          </a:p>
          <a:p>
            <a:pPr algn="ctr">
              <a:lnSpc>
                <a:spcPts val="2379"/>
              </a:lnSpc>
            </a:pPr>
            <a:endParaRPr lang="en-US" sz="1699">
              <a:solidFill>
                <a:srgbClr val="000000"/>
              </a:solidFill>
              <a:latin typeface="Cairo Semi-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307342">
            <a:off x="-920806" y="5543944"/>
            <a:ext cx="13607378" cy="2684795"/>
            <a:chOff x="0" y="0"/>
            <a:chExt cx="6896169" cy="1360644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96170" cy="1360644"/>
            </a:xfrm>
            <a:custGeom>
              <a:avLst/>
              <a:gdLst/>
              <a:ahLst/>
              <a:cxnLst/>
              <a:rect l="l" t="t" r="r" b="b"/>
              <a:pathLst>
                <a:path w="6896170" h="1360644">
                  <a:moveTo>
                    <a:pt x="0" y="0"/>
                  </a:moveTo>
                  <a:lnTo>
                    <a:pt x="6896170" y="0"/>
                  </a:lnTo>
                  <a:lnTo>
                    <a:pt x="6896170" y="1360644"/>
                  </a:lnTo>
                  <a:lnTo>
                    <a:pt x="0" y="1360644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896169" cy="137969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2561263" y="2630640"/>
            <a:ext cx="5569475" cy="3657021"/>
          </a:xfrm>
          <a:custGeom>
            <a:avLst/>
            <a:gdLst/>
            <a:ahLst/>
            <a:cxnLst/>
            <a:rect l="l" t="t" r="r" b="b"/>
            <a:pathLst>
              <a:path w="5569475" h="3657021">
                <a:moveTo>
                  <a:pt x="0" y="0"/>
                </a:moveTo>
                <a:lnTo>
                  <a:pt x="5569474" y="0"/>
                </a:lnTo>
                <a:lnTo>
                  <a:pt x="5569474" y="3657021"/>
                </a:lnTo>
                <a:lnTo>
                  <a:pt x="0" y="365702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0" y="1215005"/>
            <a:ext cx="10692000" cy="12573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499">
                <a:solidFill>
                  <a:srgbClr val="C0D330"/>
                </a:solidFill>
                <a:latin typeface="Cairo Bold"/>
              </a:rPr>
              <a:t>Building a lead pipeline</a:t>
            </a:r>
          </a:p>
          <a:p>
            <a:pPr algn="ctr">
              <a:lnSpc>
                <a:spcPts val="4949"/>
              </a:lnSpc>
            </a:pPr>
            <a:r>
              <a:rPr lang="en-US" sz="4499">
                <a:solidFill>
                  <a:srgbClr val="C0D330"/>
                </a:solidFill>
                <a:latin typeface="Cairo Bold"/>
              </a:rPr>
              <a:t>&amp; a sales pipeline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78421" y="1171163"/>
            <a:ext cx="8335157" cy="5632837"/>
          </a:xfrm>
          <a:custGeom>
            <a:avLst/>
            <a:gdLst/>
            <a:ahLst/>
            <a:cxnLst/>
            <a:rect l="l" t="t" r="r" b="b"/>
            <a:pathLst>
              <a:path w="8335157" h="5632837">
                <a:moveTo>
                  <a:pt x="0" y="0"/>
                </a:moveTo>
                <a:lnTo>
                  <a:pt x="8335158" y="0"/>
                </a:lnTo>
                <a:lnTo>
                  <a:pt x="8335158" y="5632837"/>
                </a:lnTo>
                <a:lnTo>
                  <a:pt x="0" y="56328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46080" y="1780495"/>
            <a:ext cx="4298256" cy="429825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AFC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56838" y="724270"/>
            <a:ext cx="1676740" cy="16767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66675"/>
              <a:ext cx="660400" cy="6699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3499968"/>
            <a:ext cx="10692000" cy="110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Cairo Bold"/>
              </a:rPr>
              <a:t>Customer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000000"/>
                </a:solidFill>
                <a:latin typeface="Cairo Bold"/>
              </a:rPr>
              <a:t>touchpoints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354580" y="5158989"/>
            <a:ext cx="1676740" cy="1676740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5660680" y="5158989"/>
            <a:ext cx="1676740" cy="1676740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2150484" y="3551134"/>
            <a:ext cx="1676740" cy="1676740"/>
            <a:chOff x="0" y="0"/>
            <a:chExt cx="812800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2465291" y="1562640"/>
            <a:ext cx="1676740" cy="1676740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450199" y="1525575"/>
            <a:ext cx="1676740" cy="1676740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7009166" y="3551134"/>
            <a:ext cx="1676740" cy="167674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27" name="TextBox 27"/>
          <p:cNvSpPr txBox="1"/>
          <p:nvPr/>
        </p:nvSpPr>
        <p:spPr>
          <a:xfrm>
            <a:off x="6450199" y="2143600"/>
            <a:ext cx="1676740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Public</a:t>
            </a:r>
          </a:p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relations</a:t>
            </a:r>
          </a:p>
        </p:txBody>
      </p:sp>
      <p:sp>
        <p:nvSpPr>
          <p:cNvPr id="28" name="Freeform 28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29"/>
          <p:cNvSpPr/>
          <p:nvPr/>
        </p:nvSpPr>
        <p:spPr>
          <a:xfrm>
            <a:off x="7702728" y="1647550"/>
            <a:ext cx="1463597" cy="1506920"/>
          </a:xfrm>
          <a:custGeom>
            <a:avLst/>
            <a:gdLst/>
            <a:ahLst/>
            <a:cxnLst/>
            <a:rect l="l" t="t" r="r" b="b"/>
            <a:pathLst>
              <a:path w="1463597" h="1506920">
                <a:moveTo>
                  <a:pt x="0" y="0"/>
                </a:moveTo>
                <a:lnTo>
                  <a:pt x="1463597" y="0"/>
                </a:lnTo>
                <a:lnTo>
                  <a:pt x="1463597" y="1506921"/>
                </a:lnTo>
                <a:lnTo>
                  <a:pt x="0" y="15069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0" name="Freeform 30"/>
          <p:cNvSpPr/>
          <p:nvPr/>
        </p:nvSpPr>
        <p:spPr>
          <a:xfrm>
            <a:off x="2375431" y="5475525"/>
            <a:ext cx="1132242" cy="1270398"/>
          </a:xfrm>
          <a:custGeom>
            <a:avLst/>
            <a:gdLst/>
            <a:ahLst/>
            <a:cxnLst/>
            <a:rect l="l" t="t" r="r" b="b"/>
            <a:pathLst>
              <a:path w="1132242" h="1270398">
                <a:moveTo>
                  <a:pt x="0" y="0"/>
                </a:moveTo>
                <a:lnTo>
                  <a:pt x="1132242" y="0"/>
                </a:lnTo>
                <a:lnTo>
                  <a:pt x="1132242" y="1270397"/>
                </a:lnTo>
                <a:lnTo>
                  <a:pt x="0" y="12703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31"/>
          <p:cNvSpPr/>
          <p:nvPr/>
        </p:nvSpPr>
        <p:spPr>
          <a:xfrm>
            <a:off x="7025740" y="5747410"/>
            <a:ext cx="1408787" cy="1056590"/>
          </a:xfrm>
          <a:custGeom>
            <a:avLst/>
            <a:gdLst/>
            <a:ahLst/>
            <a:cxnLst/>
            <a:rect l="l" t="t" r="r" b="b"/>
            <a:pathLst>
              <a:path w="1408787" h="1056590">
                <a:moveTo>
                  <a:pt x="0" y="0"/>
                </a:moveTo>
                <a:lnTo>
                  <a:pt x="1408787" y="0"/>
                </a:lnTo>
                <a:lnTo>
                  <a:pt x="1408787" y="1056590"/>
                </a:lnTo>
                <a:lnTo>
                  <a:pt x="0" y="10565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Freeform 32"/>
          <p:cNvSpPr/>
          <p:nvPr/>
        </p:nvSpPr>
        <p:spPr>
          <a:xfrm>
            <a:off x="1258578" y="2066907"/>
            <a:ext cx="1453243" cy="1217091"/>
          </a:xfrm>
          <a:custGeom>
            <a:avLst/>
            <a:gdLst/>
            <a:ahLst/>
            <a:cxnLst/>
            <a:rect l="l" t="t" r="r" b="b"/>
            <a:pathLst>
              <a:path w="1453243" h="1217091">
                <a:moveTo>
                  <a:pt x="0" y="0"/>
                </a:moveTo>
                <a:lnTo>
                  <a:pt x="1453243" y="0"/>
                </a:lnTo>
                <a:lnTo>
                  <a:pt x="1453243" y="1217091"/>
                </a:lnTo>
                <a:lnTo>
                  <a:pt x="0" y="121709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3" name="Freeform 33"/>
          <p:cNvSpPr/>
          <p:nvPr/>
        </p:nvSpPr>
        <p:spPr>
          <a:xfrm>
            <a:off x="1028669" y="4057097"/>
            <a:ext cx="1212536" cy="1101892"/>
          </a:xfrm>
          <a:custGeom>
            <a:avLst/>
            <a:gdLst/>
            <a:ahLst/>
            <a:cxnLst/>
            <a:rect l="l" t="t" r="r" b="b"/>
            <a:pathLst>
              <a:path w="1212536" h="1101892">
                <a:moveTo>
                  <a:pt x="0" y="0"/>
                </a:moveTo>
                <a:lnTo>
                  <a:pt x="1212536" y="0"/>
                </a:lnTo>
                <a:lnTo>
                  <a:pt x="1212536" y="1101892"/>
                </a:lnTo>
                <a:lnTo>
                  <a:pt x="0" y="1101892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4" name="Freeform 34"/>
          <p:cNvSpPr/>
          <p:nvPr/>
        </p:nvSpPr>
        <p:spPr>
          <a:xfrm>
            <a:off x="3528908" y="603303"/>
            <a:ext cx="1328084" cy="1328084"/>
          </a:xfrm>
          <a:custGeom>
            <a:avLst/>
            <a:gdLst/>
            <a:ahLst/>
            <a:cxnLst/>
            <a:rect l="l" t="t" r="r" b="b"/>
            <a:pathLst>
              <a:path w="1328084" h="1328084">
                <a:moveTo>
                  <a:pt x="0" y="0"/>
                </a:moveTo>
                <a:lnTo>
                  <a:pt x="1328084" y="0"/>
                </a:lnTo>
                <a:lnTo>
                  <a:pt x="1328084" y="1328084"/>
                </a:lnTo>
                <a:lnTo>
                  <a:pt x="0" y="132808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5" name="Freeform 35"/>
          <p:cNvSpPr/>
          <p:nvPr/>
        </p:nvSpPr>
        <p:spPr>
          <a:xfrm>
            <a:off x="8434527" y="3709376"/>
            <a:ext cx="1360256" cy="1360256"/>
          </a:xfrm>
          <a:custGeom>
            <a:avLst/>
            <a:gdLst/>
            <a:ahLst/>
            <a:cxnLst/>
            <a:rect l="l" t="t" r="r" b="b"/>
            <a:pathLst>
              <a:path w="1360256" h="1360256">
                <a:moveTo>
                  <a:pt x="0" y="0"/>
                </a:moveTo>
                <a:lnTo>
                  <a:pt x="1360256" y="0"/>
                </a:lnTo>
                <a:lnTo>
                  <a:pt x="1360256" y="1360256"/>
                </a:lnTo>
                <a:lnTo>
                  <a:pt x="0" y="1360256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6" name="TextBox 36"/>
          <p:cNvSpPr txBox="1"/>
          <p:nvPr/>
        </p:nvSpPr>
        <p:spPr>
          <a:xfrm>
            <a:off x="7009166" y="4028721"/>
            <a:ext cx="1676740" cy="776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Digital</a:t>
            </a:r>
          </a:p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marketing</a:t>
            </a:r>
          </a:p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collaterals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769475" y="1312450"/>
            <a:ext cx="1153050" cy="5194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Social media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5660680" y="5548415"/>
            <a:ext cx="1676740" cy="1033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Print</a:t>
            </a:r>
          </a:p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Media</a:t>
            </a:r>
          </a:p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OOH</a:t>
            </a:r>
          </a:p>
          <a:p>
            <a:pPr algn="ctr">
              <a:lnSpc>
                <a:spcPts val="2089"/>
              </a:lnSpc>
            </a:pPr>
            <a:r>
              <a:rPr lang="en-US" sz="1899">
                <a:solidFill>
                  <a:srgbClr val="000000"/>
                </a:solidFill>
                <a:latin typeface="Cairo Bold"/>
              </a:rPr>
              <a:t>OOT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3354580" y="5662715"/>
            <a:ext cx="1676740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69"/>
              </a:lnSpc>
            </a:pPr>
            <a:r>
              <a:rPr lang="en-US" sz="1699">
                <a:solidFill>
                  <a:srgbClr val="000000"/>
                </a:solidFill>
                <a:latin typeface="Cairo Bold"/>
              </a:rPr>
              <a:t>Telephonic</a:t>
            </a:r>
          </a:p>
          <a:p>
            <a:pPr algn="ctr">
              <a:lnSpc>
                <a:spcPts val="1869"/>
              </a:lnSpc>
            </a:pPr>
            <a:r>
              <a:rPr lang="en-US" sz="1699">
                <a:solidFill>
                  <a:srgbClr val="000000"/>
                </a:solidFill>
                <a:latin typeface="Cairo Bold"/>
              </a:rPr>
              <a:t>and email</a:t>
            </a:r>
          </a:p>
          <a:p>
            <a:pPr algn="ctr">
              <a:lnSpc>
                <a:spcPts val="1869"/>
              </a:lnSpc>
            </a:pPr>
            <a:r>
              <a:rPr lang="en-US" sz="1699">
                <a:solidFill>
                  <a:srgbClr val="000000"/>
                </a:solidFill>
                <a:latin typeface="Cairo Bold"/>
              </a:rPr>
              <a:t>communication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2241205" y="3948673"/>
            <a:ext cx="1501555" cy="99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Advertising</a:t>
            </a:r>
          </a:p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in digital and electronic media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533893" y="1905483"/>
            <a:ext cx="1539537" cy="994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In-person</a:t>
            </a:r>
          </a:p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events,</a:t>
            </a:r>
          </a:p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meetings,</a:t>
            </a:r>
          </a:p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discussions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307342">
            <a:off x="-921486" y="4983341"/>
            <a:ext cx="13607378" cy="4704707"/>
            <a:chOff x="0" y="0"/>
            <a:chExt cx="6896169" cy="238432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96170" cy="2384328"/>
            </a:xfrm>
            <a:custGeom>
              <a:avLst/>
              <a:gdLst/>
              <a:ahLst/>
              <a:cxnLst/>
              <a:rect l="l" t="t" r="r" b="b"/>
              <a:pathLst>
                <a:path w="6896170" h="2384328">
                  <a:moveTo>
                    <a:pt x="0" y="0"/>
                  </a:moveTo>
                  <a:lnTo>
                    <a:pt x="6896170" y="0"/>
                  </a:lnTo>
                  <a:lnTo>
                    <a:pt x="6896170" y="2384328"/>
                  </a:lnTo>
                  <a:lnTo>
                    <a:pt x="0" y="2384328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896169" cy="24033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10097" y="2964328"/>
            <a:ext cx="1899741" cy="3803672"/>
            <a:chOff x="0" y="0"/>
            <a:chExt cx="680824" cy="136315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80824" cy="1363150"/>
            </a:xfrm>
            <a:custGeom>
              <a:avLst/>
              <a:gdLst/>
              <a:ahLst/>
              <a:cxnLst/>
              <a:rect l="l" t="t" r="r" b="b"/>
              <a:pathLst>
                <a:path w="680824" h="1363150">
                  <a:moveTo>
                    <a:pt x="81505" y="0"/>
                  </a:moveTo>
                  <a:lnTo>
                    <a:pt x="599319" y="0"/>
                  </a:lnTo>
                  <a:cubicBezTo>
                    <a:pt x="644333" y="0"/>
                    <a:pt x="680824" y="36491"/>
                    <a:pt x="680824" y="81505"/>
                  </a:cubicBezTo>
                  <a:lnTo>
                    <a:pt x="680824" y="1281645"/>
                  </a:lnTo>
                  <a:cubicBezTo>
                    <a:pt x="680824" y="1303262"/>
                    <a:pt x="672237" y="1323993"/>
                    <a:pt x="656952" y="1339278"/>
                  </a:cubicBezTo>
                  <a:cubicBezTo>
                    <a:pt x="641667" y="1354563"/>
                    <a:pt x="620936" y="1363150"/>
                    <a:pt x="599319" y="1363150"/>
                  </a:cubicBezTo>
                  <a:lnTo>
                    <a:pt x="81505" y="1363150"/>
                  </a:lnTo>
                  <a:cubicBezTo>
                    <a:pt x="59889" y="1363150"/>
                    <a:pt x="39157" y="1354563"/>
                    <a:pt x="23872" y="1339278"/>
                  </a:cubicBezTo>
                  <a:cubicBezTo>
                    <a:pt x="8587" y="1323993"/>
                    <a:pt x="0" y="1303262"/>
                    <a:pt x="0" y="1281645"/>
                  </a:cubicBezTo>
                  <a:lnTo>
                    <a:pt x="0" y="81505"/>
                  </a:lnTo>
                  <a:cubicBezTo>
                    <a:pt x="0" y="59889"/>
                    <a:pt x="8587" y="39157"/>
                    <a:pt x="23872" y="23872"/>
                  </a:cubicBezTo>
                  <a:cubicBezTo>
                    <a:pt x="39157" y="8587"/>
                    <a:pt x="59889" y="0"/>
                    <a:pt x="81505" y="0"/>
                  </a:cubicBezTo>
                  <a:close/>
                </a:path>
              </a:pathLst>
            </a:custGeom>
            <a:solidFill>
              <a:srgbClr val="B0D7DF"/>
            </a:solidFill>
            <a:ln w="19050" cap="sq">
              <a:solidFill>
                <a:srgbClr val="35AFC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680824" cy="138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2400464" y="2964328"/>
            <a:ext cx="1899741" cy="3803672"/>
            <a:chOff x="0" y="0"/>
            <a:chExt cx="680824" cy="13631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80824" cy="1363150"/>
            </a:xfrm>
            <a:custGeom>
              <a:avLst/>
              <a:gdLst/>
              <a:ahLst/>
              <a:cxnLst/>
              <a:rect l="l" t="t" r="r" b="b"/>
              <a:pathLst>
                <a:path w="680824" h="1363150">
                  <a:moveTo>
                    <a:pt x="81505" y="0"/>
                  </a:moveTo>
                  <a:lnTo>
                    <a:pt x="599319" y="0"/>
                  </a:lnTo>
                  <a:cubicBezTo>
                    <a:pt x="644333" y="0"/>
                    <a:pt x="680824" y="36491"/>
                    <a:pt x="680824" y="81505"/>
                  </a:cubicBezTo>
                  <a:lnTo>
                    <a:pt x="680824" y="1281645"/>
                  </a:lnTo>
                  <a:cubicBezTo>
                    <a:pt x="680824" y="1303262"/>
                    <a:pt x="672237" y="1323993"/>
                    <a:pt x="656952" y="1339278"/>
                  </a:cubicBezTo>
                  <a:cubicBezTo>
                    <a:pt x="641667" y="1354563"/>
                    <a:pt x="620936" y="1363150"/>
                    <a:pt x="599319" y="1363150"/>
                  </a:cubicBezTo>
                  <a:lnTo>
                    <a:pt x="81505" y="1363150"/>
                  </a:lnTo>
                  <a:cubicBezTo>
                    <a:pt x="59889" y="1363150"/>
                    <a:pt x="39157" y="1354563"/>
                    <a:pt x="23872" y="1339278"/>
                  </a:cubicBezTo>
                  <a:cubicBezTo>
                    <a:pt x="8587" y="1323993"/>
                    <a:pt x="0" y="1303262"/>
                    <a:pt x="0" y="1281645"/>
                  </a:cubicBezTo>
                  <a:lnTo>
                    <a:pt x="0" y="81505"/>
                  </a:lnTo>
                  <a:cubicBezTo>
                    <a:pt x="0" y="59889"/>
                    <a:pt x="8587" y="39157"/>
                    <a:pt x="23872" y="23872"/>
                  </a:cubicBezTo>
                  <a:cubicBezTo>
                    <a:pt x="39157" y="8587"/>
                    <a:pt x="59889" y="0"/>
                    <a:pt x="81505" y="0"/>
                  </a:cubicBezTo>
                  <a:close/>
                </a:path>
              </a:pathLst>
            </a:custGeom>
            <a:solidFill>
              <a:srgbClr val="B0D7DF"/>
            </a:solidFill>
            <a:ln w="19050" cap="sq">
              <a:solidFill>
                <a:srgbClr val="35AFC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19050"/>
              <a:ext cx="680824" cy="138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394364" y="2964328"/>
            <a:ext cx="1899741" cy="3803672"/>
            <a:chOff x="0" y="0"/>
            <a:chExt cx="680824" cy="136315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80824" cy="1363150"/>
            </a:xfrm>
            <a:custGeom>
              <a:avLst/>
              <a:gdLst/>
              <a:ahLst/>
              <a:cxnLst/>
              <a:rect l="l" t="t" r="r" b="b"/>
              <a:pathLst>
                <a:path w="680824" h="1363150">
                  <a:moveTo>
                    <a:pt x="81505" y="0"/>
                  </a:moveTo>
                  <a:lnTo>
                    <a:pt x="599319" y="0"/>
                  </a:lnTo>
                  <a:cubicBezTo>
                    <a:pt x="644333" y="0"/>
                    <a:pt x="680824" y="36491"/>
                    <a:pt x="680824" y="81505"/>
                  </a:cubicBezTo>
                  <a:lnTo>
                    <a:pt x="680824" y="1281645"/>
                  </a:lnTo>
                  <a:cubicBezTo>
                    <a:pt x="680824" y="1303262"/>
                    <a:pt x="672237" y="1323993"/>
                    <a:pt x="656952" y="1339278"/>
                  </a:cubicBezTo>
                  <a:cubicBezTo>
                    <a:pt x="641667" y="1354563"/>
                    <a:pt x="620936" y="1363150"/>
                    <a:pt x="599319" y="1363150"/>
                  </a:cubicBezTo>
                  <a:lnTo>
                    <a:pt x="81505" y="1363150"/>
                  </a:lnTo>
                  <a:cubicBezTo>
                    <a:pt x="59889" y="1363150"/>
                    <a:pt x="39157" y="1354563"/>
                    <a:pt x="23872" y="1339278"/>
                  </a:cubicBezTo>
                  <a:cubicBezTo>
                    <a:pt x="8587" y="1323993"/>
                    <a:pt x="0" y="1303262"/>
                    <a:pt x="0" y="1281645"/>
                  </a:cubicBezTo>
                  <a:lnTo>
                    <a:pt x="0" y="81505"/>
                  </a:lnTo>
                  <a:cubicBezTo>
                    <a:pt x="0" y="59889"/>
                    <a:pt x="8587" y="39157"/>
                    <a:pt x="23872" y="23872"/>
                  </a:cubicBezTo>
                  <a:cubicBezTo>
                    <a:pt x="39157" y="8587"/>
                    <a:pt x="59889" y="0"/>
                    <a:pt x="81505" y="0"/>
                  </a:cubicBezTo>
                  <a:close/>
                </a:path>
              </a:pathLst>
            </a:custGeom>
            <a:solidFill>
              <a:srgbClr val="B0D7DF"/>
            </a:solidFill>
            <a:ln w="19050" cap="sq">
              <a:solidFill>
                <a:srgbClr val="35AFC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19050"/>
              <a:ext cx="680824" cy="138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388263" y="2964328"/>
            <a:ext cx="1899741" cy="3803672"/>
            <a:chOff x="0" y="0"/>
            <a:chExt cx="680824" cy="136315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80824" cy="1363150"/>
            </a:xfrm>
            <a:custGeom>
              <a:avLst/>
              <a:gdLst/>
              <a:ahLst/>
              <a:cxnLst/>
              <a:rect l="l" t="t" r="r" b="b"/>
              <a:pathLst>
                <a:path w="680824" h="1363150">
                  <a:moveTo>
                    <a:pt x="81505" y="0"/>
                  </a:moveTo>
                  <a:lnTo>
                    <a:pt x="599319" y="0"/>
                  </a:lnTo>
                  <a:cubicBezTo>
                    <a:pt x="644333" y="0"/>
                    <a:pt x="680824" y="36491"/>
                    <a:pt x="680824" y="81505"/>
                  </a:cubicBezTo>
                  <a:lnTo>
                    <a:pt x="680824" y="1281645"/>
                  </a:lnTo>
                  <a:cubicBezTo>
                    <a:pt x="680824" y="1303262"/>
                    <a:pt x="672237" y="1323993"/>
                    <a:pt x="656952" y="1339278"/>
                  </a:cubicBezTo>
                  <a:cubicBezTo>
                    <a:pt x="641667" y="1354563"/>
                    <a:pt x="620936" y="1363150"/>
                    <a:pt x="599319" y="1363150"/>
                  </a:cubicBezTo>
                  <a:lnTo>
                    <a:pt x="81505" y="1363150"/>
                  </a:lnTo>
                  <a:cubicBezTo>
                    <a:pt x="59889" y="1363150"/>
                    <a:pt x="39157" y="1354563"/>
                    <a:pt x="23872" y="1339278"/>
                  </a:cubicBezTo>
                  <a:cubicBezTo>
                    <a:pt x="8587" y="1323993"/>
                    <a:pt x="0" y="1303262"/>
                    <a:pt x="0" y="1281645"/>
                  </a:cubicBezTo>
                  <a:lnTo>
                    <a:pt x="0" y="81505"/>
                  </a:lnTo>
                  <a:cubicBezTo>
                    <a:pt x="0" y="59889"/>
                    <a:pt x="8587" y="39157"/>
                    <a:pt x="23872" y="23872"/>
                  </a:cubicBezTo>
                  <a:cubicBezTo>
                    <a:pt x="39157" y="8587"/>
                    <a:pt x="59889" y="0"/>
                    <a:pt x="81505" y="0"/>
                  </a:cubicBezTo>
                  <a:close/>
                </a:path>
              </a:pathLst>
            </a:custGeom>
            <a:solidFill>
              <a:srgbClr val="B0D7DF"/>
            </a:solidFill>
            <a:ln w="19050" cap="sq">
              <a:solidFill>
                <a:srgbClr val="35AFC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19050"/>
              <a:ext cx="680824" cy="138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8382162" y="2964328"/>
            <a:ext cx="1899741" cy="3803672"/>
            <a:chOff x="0" y="0"/>
            <a:chExt cx="680824" cy="136315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680824" cy="1363150"/>
            </a:xfrm>
            <a:custGeom>
              <a:avLst/>
              <a:gdLst/>
              <a:ahLst/>
              <a:cxnLst/>
              <a:rect l="l" t="t" r="r" b="b"/>
              <a:pathLst>
                <a:path w="680824" h="1363150">
                  <a:moveTo>
                    <a:pt x="81505" y="0"/>
                  </a:moveTo>
                  <a:lnTo>
                    <a:pt x="599319" y="0"/>
                  </a:lnTo>
                  <a:cubicBezTo>
                    <a:pt x="644333" y="0"/>
                    <a:pt x="680824" y="36491"/>
                    <a:pt x="680824" y="81505"/>
                  </a:cubicBezTo>
                  <a:lnTo>
                    <a:pt x="680824" y="1281645"/>
                  </a:lnTo>
                  <a:cubicBezTo>
                    <a:pt x="680824" y="1303262"/>
                    <a:pt x="672237" y="1323993"/>
                    <a:pt x="656952" y="1339278"/>
                  </a:cubicBezTo>
                  <a:cubicBezTo>
                    <a:pt x="641667" y="1354563"/>
                    <a:pt x="620936" y="1363150"/>
                    <a:pt x="599319" y="1363150"/>
                  </a:cubicBezTo>
                  <a:lnTo>
                    <a:pt x="81505" y="1363150"/>
                  </a:lnTo>
                  <a:cubicBezTo>
                    <a:pt x="59889" y="1363150"/>
                    <a:pt x="39157" y="1354563"/>
                    <a:pt x="23872" y="1339278"/>
                  </a:cubicBezTo>
                  <a:cubicBezTo>
                    <a:pt x="8587" y="1323993"/>
                    <a:pt x="0" y="1303262"/>
                    <a:pt x="0" y="1281645"/>
                  </a:cubicBezTo>
                  <a:lnTo>
                    <a:pt x="0" y="81505"/>
                  </a:lnTo>
                  <a:cubicBezTo>
                    <a:pt x="0" y="59889"/>
                    <a:pt x="8587" y="39157"/>
                    <a:pt x="23872" y="23872"/>
                  </a:cubicBezTo>
                  <a:cubicBezTo>
                    <a:pt x="39157" y="8587"/>
                    <a:pt x="59889" y="0"/>
                    <a:pt x="81505" y="0"/>
                  </a:cubicBezTo>
                  <a:close/>
                </a:path>
              </a:pathLst>
            </a:custGeom>
            <a:solidFill>
              <a:srgbClr val="B0D7DF"/>
            </a:solidFill>
            <a:ln w="19050" cap="sq">
              <a:solidFill>
                <a:srgbClr val="35AFC8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19050"/>
              <a:ext cx="680824" cy="13822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831461" y="2451294"/>
            <a:ext cx="1054653" cy="1054653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AF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2782800" y="2437002"/>
            <a:ext cx="1054653" cy="1054653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AF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4809553" y="2451294"/>
            <a:ext cx="1054653" cy="1054653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AF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6810807" y="2452491"/>
            <a:ext cx="1054653" cy="1054653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AF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8792829" y="2451294"/>
            <a:ext cx="1054653" cy="1054653"/>
            <a:chOff x="0" y="0"/>
            <a:chExt cx="812800" cy="812800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AF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 rot="1042384">
            <a:off x="3102955" y="2606014"/>
            <a:ext cx="414342" cy="716630"/>
          </a:xfrm>
          <a:custGeom>
            <a:avLst/>
            <a:gdLst/>
            <a:ahLst/>
            <a:cxnLst/>
            <a:rect l="l" t="t" r="r" b="b"/>
            <a:pathLst>
              <a:path w="414342" h="716630">
                <a:moveTo>
                  <a:pt x="0" y="0"/>
                </a:moveTo>
                <a:lnTo>
                  <a:pt x="414343" y="0"/>
                </a:lnTo>
                <a:lnTo>
                  <a:pt x="414343" y="716629"/>
                </a:lnTo>
                <a:lnTo>
                  <a:pt x="0" y="71662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5011652" y="2642657"/>
            <a:ext cx="671899" cy="643343"/>
          </a:xfrm>
          <a:custGeom>
            <a:avLst/>
            <a:gdLst/>
            <a:ahLst/>
            <a:cxnLst/>
            <a:rect l="l" t="t" r="r" b="b"/>
            <a:pathLst>
              <a:path w="671899" h="643343">
                <a:moveTo>
                  <a:pt x="0" y="0"/>
                </a:moveTo>
                <a:lnTo>
                  <a:pt x="671899" y="0"/>
                </a:lnTo>
                <a:lnTo>
                  <a:pt x="671899" y="643343"/>
                </a:lnTo>
                <a:lnTo>
                  <a:pt x="0" y="6433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7027805" y="2648485"/>
            <a:ext cx="620656" cy="660272"/>
          </a:xfrm>
          <a:custGeom>
            <a:avLst/>
            <a:gdLst/>
            <a:ahLst/>
            <a:cxnLst/>
            <a:rect l="l" t="t" r="r" b="b"/>
            <a:pathLst>
              <a:path w="620656" h="660272">
                <a:moveTo>
                  <a:pt x="0" y="0"/>
                </a:moveTo>
                <a:lnTo>
                  <a:pt x="620656" y="0"/>
                </a:lnTo>
                <a:lnTo>
                  <a:pt x="620656" y="660272"/>
                </a:lnTo>
                <a:lnTo>
                  <a:pt x="0" y="66027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9083550" y="2659692"/>
            <a:ext cx="501515" cy="637857"/>
          </a:xfrm>
          <a:custGeom>
            <a:avLst/>
            <a:gdLst/>
            <a:ahLst/>
            <a:cxnLst/>
            <a:rect l="l" t="t" r="r" b="b"/>
            <a:pathLst>
              <a:path w="501515" h="637857">
                <a:moveTo>
                  <a:pt x="0" y="0"/>
                </a:moveTo>
                <a:lnTo>
                  <a:pt x="501515" y="0"/>
                </a:lnTo>
                <a:lnTo>
                  <a:pt x="501515" y="637857"/>
                </a:lnTo>
                <a:lnTo>
                  <a:pt x="0" y="63785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1022251" y="2722442"/>
            <a:ext cx="673074" cy="483772"/>
          </a:xfrm>
          <a:custGeom>
            <a:avLst/>
            <a:gdLst/>
            <a:ahLst/>
            <a:cxnLst/>
            <a:rect l="l" t="t" r="r" b="b"/>
            <a:pathLst>
              <a:path w="673074" h="483772">
                <a:moveTo>
                  <a:pt x="0" y="0"/>
                </a:moveTo>
                <a:lnTo>
                  <a:pt x="673074" y="0"/>
                </a:lnTo>
                <a:lnTo>
                  <a:pt x="673074" y="483773"/>
                </a:lnTo>
                <a:lnTo>
                  <a:pt x="0" y="48377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41"/>
          <p:cNvSpPr txBox="1"/>
          <p:nvPr/>
        </p:nvSpPr>
        <p:spPr>
          <a:xfrm>
            <a:off x="410097" y="3731065"/>
            <a:ext cx="1876067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700">
                <a:solidFill>
                  <a:srgbClr val="000000"/>
                </a:solidFill>
                <a:latin typeface="Cairo Bold"/>
              </a:rPr>
              <a:t>Engage with Customers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0" y="1138427"/>
            <a:ext cx="10692000" cy="1108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C0D330"/>
                </a:solidFill>
                <a:latin typeface="Cairo Heavy"/>
              </a:rPr>
              <a:t>5 strategies to improve</a:t>
            </a:r>
          </a:p>
          <a:p>
            <a:pPr algn="ctr">
              <a:lnSpc>
                <a:spcPts val="4399"/>
              </a:lnSpc>
            </a:pPr>
            <a:r>
              <a:rPr lang="en-US" sz="3999">
                <a:solidFill>
                  <a:srgbClr val="C0D330"/>
                </a:solidFill>
                <a:latin typeface="Cairo Heavy"/>
              </a:rPr>
              <a:t>customer retention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522866" y="4508612"/>
            <a:ext cx="1696624" cy="1532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400" spc="14">
                <a:solidFill>
                  <a:srgbClr val="000000"/>
                </a:solidFill>
                <a:latin typeface="Cairo Semi-Bold"/>
              </a:rPr>
              <a:t>Review at your marketing channels and identify the best ways to engage with clients, whether it's social media, email, online events, or something else.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2483065" y="3655467"/>
            <a:ext cx="1654124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700">
                <a:solidFill>
                  <a:srgbClr val="000000"/>
                </a:solidFill>
                <a:latin typeface="Cairo Bold"/>
              </a:rPr>
              <a:t>Reduce fricton in the purchase process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2540215" y="4508612"/>
            <a:ext cx="1663649" cy="1722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400" spc="14">
                <a:solidFill>
                  <a:srgbClr val="000000"/>
                </a:solidFill>
                <a:latin typeface="Cairo Semi-Bold"/>
              </a:rPr>
              <a:t>The fewer obstacles or challenges clients</a:t>
            </a:r>
          </a:p>
          <a:p>
            <a:pPr algn="l">
              <a:lnSpc>
                <a:spcPts val="1540"/>
              </a:lnSpc>
            </a:pPr>
            <a:r>
              <a:rPr lang="en-US" sz="1400" spc="14">
                <a:solidFill>
                  <a:srgbClr val="000000"/>
                </a:solidFill>
                <a:latin typeface="Cairo Semi-Bold"/>
              </a:rPr>
              <a:t>face when purchasing your product or service,</a:t>
            </a:r>
          </a:p>
          <a:p>
            <a:pPr algn="l">
              <a:lnSpc>
                <a:spcPts val="1540"/>
              </a:lnSpc>
            </a:pPr>
            <a:r>
              <a:rPr lang="en-US" sz="1400" spc="14">
                <a:solidFill>
                  <a:srgbClr val="000000"/>
                </a:solidFill>
                <a:latin typeface="Cairo Semi-Bold"/>
              </a:rPr>
              <a:t>the better - reduce page load times and simplify checkout procedures.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591414" y="3655467"/>
            <a:ext cx="1596186" cy="688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700">
                <a:solidFill>
                  <a:srgbClr val="000000"/>
                </a:solidFill>
                <a:latin typeface="Cairo Bold"/>
              </a:rPr>
              <a:t>Improve customer support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6425180" y="3715497"/>
            <a:ext cx="1825907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700">
                <a:solidFill>
                  <a:srgbClr val="000000"/>
                </a:solidFill>
                <a:latin typeface="Cairo Bold"/>
              </a:rPr>
              <a:t>Create a community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8421354" y="3715497"/>
            <a:ext cx="1825907" cy="459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70"/>
              </a:lnSpc>
            </a:pPr>
            <a:r>
              <a:rPr lang="en-US" sz="1700">
                <a:solidFill>
                  <a:srgbClr val="000000"/>
                </a:solidFill>
                <a:latin typeface="Cairo Bold"/>
              </a:rPr>
              <a:t>Start a loyalty program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506965" y="4511477"/>
            <a:ext cx="1700323" cy="191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400" spc="14">
                <a:solidFill>
                  <a:srgbClr val="000000"/>
                </a:solidFill>
                <a:latin typeface="Cairo Semi-Bold"/>
              </a:rPr>
              <a:t>Offer multiple ways for customers to reach you. This can include live chat on your website, a dedicated phone number, email, social media, and a comprehensive FAQ page online.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6522704" y="4511477"/>
            <a:ext cx="1677299" cy="1913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400" spc="14">
                <a:solidFill>
                  <a:srgbClr val="000000"/>
                </a:solidFill>
                <a:latin typeface="Cairo Semi-Bold"/>
              </a:rPr>
              <a:t>Having exclusive membership programs or forums where your company representatives and customers can interact with each other will help generate more brand loyalty and buzz.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8478504" y="4416227"/>
            <a:ext cx="1688887" cy="2103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540"/>
              </a:lnSpc>
            </a:pPr>
            <a:r>
              <a:rPr lang="en-US" sz="1400" spc="14">
                <a:solidFill>
                  <a:srgbClr val="000000"/>
                </a:solidFill>
                <a:latin typeface="Cairo Semi-Bold"/>
              </a:rPr>
              <a:t>Motivate existing customers to make additional purchases and at a higher frequency with loyalty programs, using rewards that existing customers would find valuable, like free products or significant discounts.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0" y="1267851"/>
            <a:ext cx="10692000" cy="6489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59"/>
              </a:lnSpc>
            </a:pPr>
            <a:r>
              <a:rPr lang="en-US" sz="4599">
                <a:solidFill>
                  <a:srgbClr val="C0D330"/>
                </a:solidFill>
                <a:latin typeface="Cairo Heavy"/>
              </a:rPr>
              <a:t>Referral business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2856" y="2897610"/>
            <a:ext cx="4666164" cy="279945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9920" y="1721985"/>
            <a:ext cx="4942883" cy="4942883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438274" y="3623196"/>
            <a:ext cx="1481795" cy="658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spc="31">
                <a:solidFill>
                  <a:srgbClr val="FFFFFF"/>
                </a:solidFill>
                <a:latin typeface="Cairo"/>
              </a:rPr>
              <a:t>referral business closes and converts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3438274" y="4309215"/>
            <a:ext cx="1481795" cy="5340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9"/>
              </a:lnSpc>
            </a:pPr>
            <a:r>
              <a:rPr lang="en-US" sz="3799">
                <a:solidFill>
                  <a:srgbClr val="FFFFFF"/>
                </a:solidFill>
                <a:latin typeface="Cairo Bold"/>
              </a:rPr>
              <a:t>70%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38274" y="4862300"/>
            <a:ext cx="1481795" cy="2203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9"/>
              </a:lnSpc>
            </a:pPr>
            <a:r>
              <a:rPr lang="en-US" sz="1599" spc="31">
                <a:solidFill>
                  <a:srgbClr val="FFFFFF"/>
                </a:solidFill>
                <a:latin typeface="Cairo"/>
              </a:rPr>
              <a:t>of the time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5661703" y="2444976"/>
            <a:ext cx="3888470" cy="1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spc="28">
                <a:solidFill>
                  <a:srgbClr val="FFFFFF"/>
                </a:solidFill>
                <a:latin typeface="Cairo Semi-Bold"/>
              </a:rPr>
              <a:t>In a survey of over 3,000 business people,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5661703" y="2965954"/>
            <a:ext cx="3888470" cy="1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spc="28">
                <a:solidFill>
                  <a:srgbClr val="FFFFFF"/>
                </a:solidFill>
                <a:latin typeface="Cairo Semi-Bold"/>
              </a:rPr>
              <a:t>of the respondents said they got...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5661703" y="2672306"/>
            <a:ext cx="3888470" cy="27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1999" spc="39">
                <a:solidFill>
                  <a:srgbClr val="FFFFFF"/>
                </a:solidFill>
                <a:latin typeface="Cairo Heavy"/>
              </a:rPr>
              <a:t>more than 50%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5661703" y="5460613"/>
            <a:ext cx="3888470" cy="27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99"/>
              </a:lnSpc>
            </a:pPr>
            <a:r>
              <a:rPr lang="en-US" sz="1999" spc="39">
                <a:solidFill>
                  <a:srgbClr val="FFFFFF"/>
                </a:solidFill>
                <a:latin typeface="Cairo Heavy"/>
              </a:rPr>
              <a:t>the majority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661703" y="5752647"/>
            <a:ext cx="3888470" cy="1987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400" spc="28">
                <a:solidFill>
                  <a:srgbClr val="FFFFFF"/>
                </a:solidFill>
                <a:latin typeface="Cairo"/>
              </a:rPr>
              <a:t>of their customers through referrals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146080" y="1780495"/>
            <a:ext cx="4298256" cy="4298256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AFC8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4456838" y="724270"/>
            <a:ext cx="1676740" cy="1676740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0" y="3397152"/>
            <a:ext cx="10692000" cy="1190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Cairo Bold"/>
              </a:rPr>
              <a:t>Pricing</a:t>
            </a:r>
          </a:p>
          <a:p>
            <a:pPr algn="ctr">
              <a:lnSpc>
                <a:spcPts val="4799"/>
              </a:lnSpc>
            </a:pPr>
            <a:r>
              <a:rPr lang="en-US" sz="3999">
                <a:solidFill>
                  <a:srgbClr val="000000"/>
                </a:solidFill>
                <a:latin typeface="Cairo Bold"/>
              </a:rPr>
              <a:t>strategies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456838" y="1373561"/>
            <a:ext cx="1676740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Cost-plus pricing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3354580" y="5158989"/>
            <a:ext cx="1676740" cy="1676740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660680" y="5158989"/>
            <a:ext cx="1676740" cy="1676740"/>
            <a:chOff x="0" y="0"/>
            <a:chExt cx="812800" cy="81280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2150484" y="3551134"/>
            <a:ext cx="1676740" cy="1676740"/>
            <a:chOff x="0" y="0"/>
            <a:chExt cx="812800" cy="8128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2465291" y="1562640"/>
            <a:ext cx="1676740" cy="167674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6450199" y="1525575"/>
            <a:ext cx="1676740" cy="1676740"/>
            <a:chOff x="0" y="0"/>
            <a:chExt cx="812800" cy="812800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7009166" y="3551134"/>
            <a:ext cx="1676740" cy="1676740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C0D330"/>
            </a:solidFill>
            <a:ln w="38100" cap="sq">
              <a:solidFill>
                <a:srgbClr val="C0D33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6450199" y="2128075"/>
            <a:ext cx="1676740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Marginal</a:t>
            </a:r>
          </a:p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cost pricing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009166" y="4183405"/>
            <a:ext cx="1676740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Target ROI pricing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5685105" y="5653190"/>
            <a:ext cx="1627890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Experience curve</a:t>
            </a:r>
          </a:p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pricing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354580" y="5777015"/>
            <a:ext cx="1676740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Demand-based</a:t>
            </a:r>
          </a:p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pricing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2150484" y="4189991"/>
            <a:ext cx="1676740" cy="499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Psychological pricing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465291" y="2128075"/>
            <a:ext cx="1674927" cy="746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Competition-oriented</a:t>
            </a:r>
          </a:p>
          <a:p>
            <a:pPr algn="ctr">
              <a:lnSpc>
                <a:spcPts val="1980"/>
              </a:lnSpc>
            </a:pPr>
            <a:r>
              <a:rPr lang="en-US" sz="1800">
                <a:solidFill>
                  <a:srgbClr val="000000"/>
                </a:solidFill>
                <a:latin typeface="Cairo Bold"/>
              </a:rPr>
              <a:t>pricing</a:t>
            </a:r>
          </a:p>
        </p:txBody>
      </p:sp>
      <p:sp>
        <p:nvSpPr>
          <p:cNvPr id="34" name="Freeform 34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-307342">
            <a:off x="-922856" y="4952711"/>
            <a:ext cx="13607378" cy="4735398"/>
            <a:chOff x="0" y="0"/>
            <a:chExt cx="6896169" cy="239988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896170" cy="2399882"/>
            </a:xfrm>
            <a:custGeom>
              <a:avLst/>
              <a:gdLst/>
              <a:ahLst/>
              <a:cxnLst/>
              <a:rect l="l" t="t" r="r" b="b"/>
              <a:pathLst>
                <a:path w="6896170" h="2399882">
                  <a:moveTo>
                    <a:pt x="0" y="0"/>
                  </a:moveTo>
                  <a:lnTo>
                    <a:pt x="6896170" y="0"/>
                  </a:lnTo>
                  <a:lnTo>
                    <a:pt x="6896170" y="2399882"/>
                  </a:lnTo>
                  <a:lnTo>
                    <a:pt x="0" y="2399882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6896169" cy="24189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1712398" y="2124691"/>
            <a:ext cx="7267204" cy="4460041"/>
          </a:xfrm>
          <a:custGeom>
            <a:avLst/>
            <a:gdLst/>
            <a:ahLst/>
            <a:cxnLst/>
            <a:rect l="l" t="t" r="r" b="b"/>
            <a:pathLst>
              <a:path w="7267204" h="4460041">
                <a:moveTo>
                  <a:pt x="0" y="0"/>
                </a:moveTo>
                <a:lnTo>
                  <a:pt x="7267204" y="0"/>
                </a:lnTo>
                <a:lnTo>
                  <a:pt x="7267204" y="4460041"/>
                </a:lnTo>
                <a:lnTo>
                  <a:pt x="0" y="44600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0" y="1258326"/>
            <a:ext cx="106920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499">
                <a:solidFill>
                  <a:srgbClr val="C0D330"/>
                </a:solidFill>
                <a:latin typeface="Cairo Heavy"/>
              </a:rPr>
              <a:t>Expos and events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556142" y="2404345"/>
            <a:ext cx="5579715" cy="3587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What is your role?</a:t>
            </a:r>
          </a:p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Want vs need </a:t>
            </a:r>
          </a:p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Transactional selling &amp; solution selling</a:t>
            </a:r>
          </a:p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Building lead &amp; sales pipelines</a:t>
            </a:r>
          </a:p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Customer touchpoints</a:t>
            </a:r>
          </a:p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Customer retention</a:t>
            </a:r>
          </a:p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Referral business</a:t>
            </a:r>
          </a:p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Pricing (yourself out of deals)</a:t>
            </a:r>
          </a:p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Expos and events</a:t>
            </a:r>
          </a:p>
          <a:p>
            <a:pPr algn="ctr">
              <a:lnSpc>
                <a:spcPts val="2889"/>
              </a:lnSpc>
            </a:pPr>
            <a:r>
              <a:rPr lang="en-US" sz="1699">
                <a:solidFill>
                  <a:srgbClr val="000000"/>
                </a:solidFill>
                <a:latin typeface="Cairo Semi-Bold"/>
              </a:rPr>
              <a:t>Technology – What are you using? FG Business Management</a:t>
            </a:r>
          </a:p>
        </p:txBody>
      </p:sp>
      <p:sp>
        <p:nvSpPr>
          <p:cNvPr id="3" name="Freeform 3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0" y="1606005"/>
            <a:ext cx="106920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499">
                <a:solidFill>
                  <a:srgbClr val="C0D330"/>
                </a:solidFill>
                <a:latin typeface="Cairo Bold"/>
              </a:rPr>
              <a:t>Agenda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56000" y="756000"/>
            <a:ext cx="2383657" cy="516133"/>
          </a:xfrm>
          <a:custGeom>
            <a:avLst/>
            <a:gdLst/>
            <a:ahLst/>
            <a:cxnLst/>
            <a:rect l="l" t="t" r="r" b="b"/>
            <a:pathLst>
              <a:path w="2383657" h="516133">
                <a:moveTo>
                  <a:pt x="0" y="0"/>
                </a:moveTo>
                <a:lnTo>
                  <a:pt x="2383657" y="0"/>
                </a:lnTo>
                <a:lnTo>
                  <a:pt x="2383657" y="516133"/>
                </a:lnTo>
                <a:lnTo>
                  <a:pt x="0" y="51613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756000" y="3224375"/>
            <a:ext cx="6021367" cy="5556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99"/>
              </a:lnSpc>
            </a:pPr>
            <a:r>
              <a:rPr lang="en-US" sz="3999">
                <a:solidFill>
                  <a:srgbClr val="C0D330"/>
                </a:solidFill>
                <a:latin typeface="Cairo Bold"/>
              </a:rPr>
              <a:t>Thank you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56000" y="3978806"/>
            <a:ext cx="4177010" cy="304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0"/>
              </a:lnSpc>
              <a:spcBef>
                <a:spcPct val="0"/>
              </a:spcBef>
            </a:pPr>
            <a:r>
              <a:rPr lang="en-US" sz="2000">
                <a:solidFill>
                  <a:srgbClr val="FFFFFF"/>
                </a:solidFill>
                <a:latin typeface="Cairo Bold"/>
              </a:rPr>
              <a:t>1300 850 890  </a:t>
            </a:r>
            <a:r>
              <a:rPr lang="en-US" sz="2000">
                <a:solidFill>
                  <a:srgbClr val="35AFC8"/>
                </a:solidFill>
                <a:latin typeface="Cairo Bold"/>
              </a:rPr>
              <a:t>|</a:t>
            </a:r>
            <a:r>
              <a:rPr lang="en-US" sz="2000">
                <a:solidFill>
                  <a:srgbClr val="FFFFFF"/>
                </a:solidFill>
                <a:latin typeface="Cairo Bold"/>
              </a:rPr>
              <a:t>  hello@flexigrow.com</a:t>
            </a:r>
          </a:p>
        </p:txBody>
      </p:sp>
      <p:sp>
        <p:nvSpPr>
          <p:cNvPr id="5" name="Freeform 5"/>
          <p:cNvSpPr/>
          <p:nvPr/>
        </p:nvSpPr>
        <p:spPr>
          <a:xfrm>
            <a:off x="4608613" y="-114999"/>
            <a:ext cx="8051677" cy="7789998"/>
          </a:xfrm>
          <a:custGeom>
            <a:avLst/>
            <a:gdLst/>
            <a:ahLst/>
            <a:cxnLst/>
            <a:rect l="l" t="t" r="r" b="b"/>
            <a:pathLst>
              <a:path w="8051677" h="7789998">
                <a:moveTo>
                  <a:pt x="0" y="0"/>
                </a:moveTo>
                <a:lnTo>
                  <a:pt x="8051677" y="0"/>
                </a:lnTo>
                <a:lnTo>
                  <a:pt x="8051677" y="7789998"/>
                </a:lnTo>
                <a:lnTo>
                  <a:pt x="0" y="778999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0" y="3024961"/>
            <a:ext cx="106920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499">
                <a:solidFill>
                  <a:srgbClr val="C0D330"/>
                </a:solidFill>
                <a:latin typeface="Cairo Bold"/>
              </a:rPr>
              <a:t>What is your role?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283662" y="3773805"/>
            <a:ext cx="8124676" cy="514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  <a:spcBef>
                <a:spcPct val="0"/>
              </a:spcBef>
            </a:pPr>
            <a:r>
              <a:rPr lang="en-US" sz="3000">
                <a:solidFill>
                  <a:srgbClr val="000000"/>
                </a:solidFill>
                <a:latin typeface="Cairo Bold"/>
              </a:rPr>
              <a:t>Rennee Perri </a:t>
            </a:r>
            <a:r>
              <a:rPr lang="en-US" sz="3000">
                <a:solidFill>
                  <a:srgbClr val="000000"/>
                </a:solidFill>
                <a:latin typeface="Cairo"/>
              </a:rPr>
              <a:t>– Sales Executive &amp; Business Owner </a:t>
            </a:r>
          </a:p>
        </p:txBody>
      </p:sp>
      <p:grpSp>
        <p:nvGrpSpPr>
          <p:cNvPr id="5" name="Group 5"/>
          <p:cNvGrpSpPr/>
          <p:nvPr/>
        </p:nvGrpSpPr>
        <p:grpSpPr>
          <a:xfrm rot="-307342">
            <a:off x="-917288" y="5408822"/>
            <a:ext cx="13607378" cy="5723134"/>
            <a:chOff x="0" y="0"/>
            <a:chExt cx="6896169" cy="290046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896170" cy="2900463"/>
            </a:xfrm>
            <a:custGeom>
              <a:avLst/>
              <a:gdLst/>
              <a:ahLst/>
              <a:cxnLst/>
              <a:rect l="l" t="t" r="r" b="b"/>
              <a:pathLst>
                <a:path w="6896170" h="2900463">
                  <a:moveTo>
                    <a:pt x="0" y="0"/>
                  </a:moveTo>
                  <a:lnTo>
                    <a:pt x="6896170" y="0"/>
                  </a:lnTo>
                  <a:lnTo>
                    <a:pt x="6896170" y="2900463"/>
                  </a:lnTo>
                  <a:lnTo>
                    <a:pt x="0" y="2900463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6896169" cy="291951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7342">
            <a:off x="-1027526" y="3455886"/>
            <a:ext cx="13607378" cy="5086573"/>
            <a:chOff x="0" y="0"/>
            <a:chExt cx="6896169" cy="2577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170" cy="2577857"/>
            </a:xfrm>
            <a:custGeom>
              <a:avLst/>
              <a:gdLst/>
              <a:ahLst/>
              <a:cxnLst/>
              <a:rect l="l" t="t" r="r" b="b"/>
              <a:pathLst>
                <a:path w="6896170" h="2577857">
                  <a:moveTo>
                    <a:pt x="0" y="0"/>
                  </a:moveTo>
                  <a:lnTo>
                    <a:pt x="6896170" y="0"/>
                  </a:lnTo>
                  <a:lnTo>
                    <a:pt x="6896170" y="2577857"/>
                  </a:lnTo>
                  <a:lnTo>
                    <a:pt x="0" y="2577857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896169" cy="2596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3785545" y="3869643"/>
            <a:ext cx="3117764" cy="2701273"/>
            <a:chOff x="0" y="0"/>
            <a:chExt cx="812800" cy="7042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704221"/>
            </a:xfrm>
            <a:custGeom>
              <a:avLst/>
              <a:gdLst/>
              <a:ahLst/>
              <a:cxnLst/>
              <a:rect l="l" t="t" r="r" b="b"/>
              <a:pathLst>
                <a:path w="812800" h="704221">
                  <a:moveTo>
                    <a:pt x="0" y="0"/>
                  </a:moveTo>
                  <a:lnTo>
                    <a:pt x="812800" y="0"/>
                  </a:lnTo>
                  <a:lnTo>
                    <a:pt x="812800" y="704221"/>
                  </a:lnTo>
                  <a:lnTo>
                    <a:pt x="0" y="704221"/>
                  </a:lnTo>
                  <a:close/>
                </a:path>
              </a:pathLst>
            </a:custGeom>
            <a:blipFill>
              <a:blip r:embed="rId3"/>
              <a:stretch>
                <a:fillRect l="-6260" r="-626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3785545" y="989084"/>
            <a:ext cx="3117764" cy="2701273"/>
            <a:chOff x="0" y="0"/>
            <a:chExt cx="812800" cy="704221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704221"/>
            </a:xfrm>
            <a:custGeom>
              <a:avLst/>
              <a:gdLst/>
              <a:ahLst/>
              <a:cxnLst/>
              <a:rect l="l" t="t" r="r" b="b"/>
              <a:pathLst>
                <a:path w="812800" h="704221">
                  <a:moveTo>
                    <a:pt x="0" y="0"/>
                  </a:moveTo>
                  <a:lnTo>
                    <a:pt x="812800" y="0"/>
                  </a:lnTo>
                  <a:lnTo>
                    <a:pt x="812800" y="704221"/>
                  </a:lnTo>
                  <a:lnTo>
                    <a:pt x="0" y="704221"/>
                  </a:lnTo>
                  <a:close/>
                </a:path>
              </a:pathLst>
            </a:custGeom>
            <a:blipFill>
              <a:blip r:embed="rId4"/>
              <a:stretch>
                <a:fillRect t="-32812" b="-2448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458232" y="3869643"/>
            <a:ext cx="3117764" cy="2701273"/>
            <a:chOff x="0" y="0"/>
            <a:chExt cx="812800" cy="7042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704221"/>
            </a:xfrm>
            <a:custGeom>
              <a:avLst/>
              <a:gdLst/>
              <a:ahLst/>
              <a:cxnLst/>
              <a:rect l="l" t="t" r="r" b="b"/>
              <a:pathLst>
                <a:path w="812800" h="704221">
                  <a:moveTo>
                    <a:pt x="0" y="0"/>
                  </a:moveTo>
                  <a:lnTo>
                    <a:pt x="812800" y="0"/>
                  </a:lnTo>
                  <a:lnTo>
                    <a:pt x="812800" y="704221"/>
                  </a:lnTo>
                  <a:lnTo>
                    <a:pt x="0" y="704221"/>
                  </a:lnTo>
                  <a:close/>
                </a:path>
              </a:pathLst>
            </a:custGeom>
            <a:blipFill>
              <a:blip r:embed="rId5"/>
              <a:stretch>
                <a:fillRect l="-23187" r="-661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458232" y="989084"/>
            <a:ext cx="3117764" cy="2701273"/>
            <a:chOff x="0" y="0"/>
            <a:chExt cx="812800" cy="704221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704221"/>
            </a:xfrm>
            <a:custGeom>
              <a:avLst/>
              <a:gdLst/>
              <a:ahLst/>
              <a:cxnLst/>
              <a:rect l="l" t="t" r="r" b="b"/>
              <a:pathLst>
                <a:path w="812800" h="704221">
                  <a:moveTo>
                    <a:pt x="0" y="0"/>
                  </a:moveTo>
                  <a:lnTo>
                    <a:pt x="812800" y="0"/>
                  </a:lnTo>
                  <a:lnTo>
                    <a:pt x="812800" y="704221"/>
                  </a:lnTo>
                  <a:lnTo>
                    <a:pt x="0" y="704221"/>
                  </a:lnTo>
                  <a:close/>
                </a:path>
              </a:pathLst>
            </a:custGeom>
            <a:blipFill>
              <a:blip r:embed="rId6"/>
              <a:stretch>
                <a:fillRect l="-26019" r="-3779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7116005" y="3869643"/>
            <a:ext cx="3117764" cy="2701273"/>
            <a:chOff x="0" y="0"/>
            <a:chExt cx="812800" cy="704221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704221"/>
            </a:xfrm>
            <a:custGeom>
              <a:avLst/>
              <a:gdLst/>
              <a:ahLst/>
              <a:cxnLst/>
              <a:rect l="l" t="t" r="r" b="b"/>
              <a:pathLst>
                <a:path w="812800" h="704221">
                  <a:moveTo>
                    <a:pt x="0" y="0"/>
                  </a:moveTo>
                  <a:lnTo>
                    <a:pt x="812800" y="0"/>
                  </a:lnTo>
                  <a:lnTo>
                    <a:pt x="812800" y="704221"/>
                  </a:lnTo>
                  <a:lnTo>
                    <a:pt x="0" y="704221"/>
                  </a:lnTo>
                  <a:close/>
                </a:path>
              </a:pathLst>
            </a:custGeom>
            <a:blipFill>
              <a:blip r:embed="rId7"/>
              <a:stretch>
                <a:fillRect l="-9611" r="-2043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116005" y="989084"/>
            <a:ext cx="3117764" cy="2701273"/>
            <a:chOff x="0" y="0"/>
            <a:chExt cx="812800" cy="70422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812800" cy="704221"/>
            </a:xfrm>
            <a:custGeom>
              <a:avLst/>
              <a:gdLst/>
              <a:ahLst/>
              <a:cxnLst/>
              <a:rect l="l" t="t" r="r" b="b"/>
              <a:pathLst>
                <a:path w="812800" h="704221">
                  <a:moveTo>
                    <a:pt x="0" y="0"/>
                  </a:moveTo>
                  <a:lnTo>
                    <a:pt x="812800" y="0"/>
                  </a:lnTo>
                  <a:lnTo>
                    <a:pt x="812800" y="704221"/>
                  </a:lnTo>
                  <a:lnTo>
                    <a:pt x="0" y="704221"/>
                  </a:lnTo>
                  <a:close/>
                </a:path>
              </a:pathLst>
            </a:custGeom>
            <a:blipFill>
              <a:blip r:embed="rId8"/>
              <a:stretch>
                <a:fillRect l="-15021" r="-15021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" name="Freeform 18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55619" y="1758450"/>
            <a:ext cx="4242429" cy="51033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2020 Sports Nutrition, Nutritional Healing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2018 Saba Sales Training – Completed in London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2018 The Brevet Group – Sales Methodology – Completed in Montreal Canada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2016 </a:t>
            </a:r>
            <a:r>
              <a:rPr lang="en-US" sz="1400" dirty="0" err="1">
                <a:solidFill>
                  <a:srgbClr val="000000"/>
                </a:solidFill>
                <a:latin typeface="Cairo"/>
              </a:rPr>
              <a:t>SalesITV</a:t>
            </a:r>
            <a:r>
              <a:rPr lang="en-US" sz="1400" dirty="0">
                <a:solidFill>
                  <a:srgbClr val="000000"/>
                </a:solidFill>
                <a:latin typeface="Cairo"/>
              </a:rPr>
              <a:t> Coaching System for Sales Managers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2015 Sandler Sales Training System – Completed in Canada - Refresher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2014 Sandler Sales Training System – Completed in Canada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2012 Sandler Sales Training – Completed in Boston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2011 Huthwaite Spin Selling – Completed in Sydney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2011 MS CCIE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2011 Microsoft LAR Boot-Camp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2010 Lead generation for new security Citrix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2010 CCSP 2011 for Server </a:t>
            </a:r>
            <a:r>
              <a:rPr lang="en-US" sz="1400" dirty="0" err="1">
                <a:solidFill>
                  <a:srgbClr val="000000"/>
                </a:solidFill>
                <a:latin typeface="Cairo"/>
              </a:rPr>
              <a:t>Virtualisation</a:t>
            </a:r>
            <a:endParaRPr lang="en-US" sz="1400" dirty="0">
              <a:solidFill>
                <a:srgbClr val="000000"/>
              </a:solidFill>
              <a:latin typeface="Cairo"/>
            </a:endParaRP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2010 CCSP for Virtual Computing</a:t>
            </a: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2010 CCSP 2011 for Desktop </a:t>
            </a:r>
            <a:r>
              <a:rPr lang="en-US" sz="1400" dirty="0" err="1">
                <a:solidFill>
                  <a:srgbClr val="000000"/>
                </a:solidFill>
                <a:latin typeface="Cairo"/>
              </a:rPr>
              <a:t>Virtualisation</a:t>
            </a:r>
            <a:endParaRPr lang="en-US" sz="1400" dirty="0">
              <a:solidFill>
                <a:srgbClr val="000000"/>
              </a:solidFill>
              <a:latin typeface="Cairo"/>
            </a:endParaRPr>
          </a:p>
          <a:p>
            <a:pPr algn="l">
              <a:lnSpc>
                <a:spcPts val="209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2010 Symantec Protection Suite SBE – Advanced Enterprise &amp; Business Addition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5568981" y="1758450"/>
            <a:ext cx="3968800" cy="512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59"/>
              </a:lnSpc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2010 Symantec Back up Exec System Recovery </a:t>
            </a:r>
          </a:p>
          <a:p>
            <a:pPr algn="l">
              <a:lnSpc>
                <a:spcPts val="1959"/>
              </a:lnSpc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2001 Associate Marketing Diploma</a:t>
            </a:r>
          </a:p>
          <a:p>
            <a:pPr algn="l">
              <a:lnSpc>
                <a:spcPts val="1959"/>
              </a:lnSpc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2000 Rogen BDM Certificate</a:t>
            </a:r>
          </a:p>
          <a:p>
            <a:pPr algn="l">
              <a:lnSpc>
                <a:spcPts val="1959"/>
              </a:lnSpc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2000 Rogen Sales Skills Certificate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1997 Sales Skills Training ‐ Anixter Certificate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1996 Marketing Certificate – Completed in Sydney</a:t>
            </a: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1995 Tele skills Workshop ‐ </a:t>
            </a:r>
            <a:r>
              <a:rPr lang="en-US" sz="1400" dirty="0" err="1">
                <a:solidFill>
                  <a:srgbClr val="000000"/>
                </a:solidFill>
                <a:latin typeface="Cairo"/>
              </a:rPr>
              <a:t>Levita</a:t>
            </a:r>
            <a:endParaRPr lang="en-US" sz="1400" dirty="0">
              <a:solidFill>
                <a:srgbClr val="000000"/>
              </a:solidFill>
              <a:latin typeface="Cairo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endParaRPr lang="en-US" sz="1400" dirty="0">
              <a:solidFill>
                <a:srgbClr val="000000"/>
              </a:solidFill>
              <a:latin typeface="Cairo"/>
            </a:endParaRPr>
          </a:p>
          <a:p>
            <a:pPr algn="l">
              <a:lnSpc>
                <a:spcPts val="1959"/>
              </a:lnSpc>
              <a:spcBef>
                <a:spcPct val="0"/>
              </a:spcBef>
            </a:pPr>
            <a:r>
              <a:rPr lang="en-US" sz="1400" dirty="0">
                <a:solidFill>
                  <a:srgbClr val="000000"/>
                </a:solidFill>
                <a:latin typeface="Cairo Bold"/>
              </a:rPr>
              <a:t>Certifications: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Genesys Sales Training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Genesys Demo Delivery Training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Performance Management - 1, 2 &amp;3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Succession Planning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Learning &amp; Development - 1, 2 &amp; 3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1:1 Meeting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360 Review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Talent Acquisition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Myers Briggs - Personality (I am an ENFP )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Leadership Skills</a:t>
            </a:r>
          </a:p>
          <a:p>
            <a:pPr marL="302259" lvl="1" indent="-151129" algn="l">
              <a:lnSpc>
                <a:spcPts val="1959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iro"/>
              </a:rPr>
              <a:t>Employee Life Cycle</a:t>
            </a:r>
          </a:p>
        </p:txBody>
      </p:sp>
      <p:sp>
        <p:nvSpPr>
          <p:cNvPr id="4" name="Freeform 4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52048" y="894943"/>
            <a:ext cx="106920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499" dirty="0">
                <a:solidFill>
                  <a:srgbClr val="C0D330"/>
                </a:solidFill>
                <a:latin typeface="Cairo Bold"/>
              </a:rPr>
              <a:t>Background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" name="Picture 5" descr="A blue card with white text&#10;&#10;Description automatically generated">
            <a:extLst>
              <a:ext uri="{FF2B5EF4-FFF2-40B4-BE49-F238E27FC236}">
                <a16:creationId xmlns:a16="http://schemas.microsoft.com/office/drawing/2014/main" id="{BFA6D93E-3683-8648-650E-787A59D60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0" y="1949450"/>
            <a:ext cx="4160203" cy="2940050"/>
          </a:xfrm>
          <a:prstGeom prst="rect">
            <a:avLst/>
          </a:prstGeom>
        </p:spPr>
      </p:pic>
      <p:pic>
        <p:nvPicPr>
          <p:cNvPr id="8" name="Picture 7" descr="A blue rectangle with white text&#10;&#10;Description automatically generated">
            <a:extLst>
              <a:ext uri="{FF2B5EF4-FFF2-40B4-BE49-F238E27FC236}">
                <a16:creationId xmlns:a16="http://schemas.microsoft.com/office/drawing/2014/main" id="{01B775BD-EAD4-E2FF-C2E1-494AF3755D5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1949450"/>
            <a:ext cx="2782324" cy="50736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0C44543-90FD-5EFE-20D2-4BE2F7A670BD}"/>
              </a:ext>
            </a:extLst>
          </p:cNvPr>
          <p:cNvSpPr txBox="1"/>
          <p:nvPr/>
        </p:nvSpPr>
        <p:spPr>
          <a:xfrm>
            <a:off x="2672302" y="882650"/>
            <a:ext cx="5348796" cy="7207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000" b="1" dirty="0">
                <a:solidFill>
                  <a:srgbClr val="C0D330"/>
                </a:solidFill>
                <a:latin typeface="Cairo Bold"/>
              </a:rPr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21075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7342">
            <a:off x="-1027526" y="3455886"/>
            <a:ext cx="13607378" cy="5086573"/>
            <a:chOff x="0" y="0"/>
            <a:chExt cx="6896169" cy="257785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170" cy="2577857"/>
            </a:xfrm>
            <a:custGeom>
              <a:avLst/>
              <a:gdLst/>
              <a:ahLst/>
              <a:cxnLst/>
              <a:rect l="l" t="t" r="r" b="b"/>
              <a:pathLst>
                <a:path w="6896170" h="2577857">
                  <a:moveTo>
                    <a:pt x="0" y="0"/>
                  </a:moveTo>
                  <a:lnTo>
                    <a:pt x="6896170" y="0"/>
                  </a:lnTo>
                  <a:lnTo>
                    <a:pt x="6896170" y="2577857"/>
                  </a:lnTo>
                  <a:lnTo>
                    <a:pt x="0" y="2577857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896169" cy="25969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7128000" y="2240130"/>
            <a:ext cx="3564000" cy="4303067"/>
            <a:chOff x="0" y="0"/>
            <a:chExt cx="812800" cy="98135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981350"/>
            </a:xfrm>
            <a:custGeom>
              <a:avLst/>
              <a:gdLst/>
              <a:ahLst/>
              <a:cxnLst/>
              <a:rect l="l" t="t" r="r" b="b"/>
              <a:pathLst>
                <a:path w="812800" h="981350">
                  <a:moveTo>
                    <a:pt x="0" y="0"/>
                  </a:moveTo>
                  <a:lnTo>
                    <a:pt x="812800" y="0"/>
                  </a:lnTo>
                  <a:lnTo>
                    <a:pt x="812800" y="981350"/>
                  </a:lnTo>
                  <a:lnTo>
                    <a:pt x="0" y="981350"/>
                  </a:lnTo>
                  <a:close/>
                </a:path>
              </a:pathLst>
            </a:custGeom>
            <a:blipFill>
              <a:blip r:embed="rId2"/>
              <a:stretch>
                <a:fillRect l="-10504" r="-10504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3564000" y="2240130"/>
            <a:ext cx="3564000" cy="4303067"/>
            <a:chOff x="0" y="0"/>
            <a:chExt cx="812800" cy="98135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981350"/>
            </a:xfrm>
            <a:custGeom>
              <a:avLst/>
              <a:gdLst/>
              <a:ahLst/>
              <a:cxnLst/>
              <a:rect l="l" t="t" r="r" b="b"/>
              <a:pathLst>
                <a:path w="812800" h="981350">
                  <a:moveTo>
                    <a:pt x="0" y="0"/>
                  </a:moveTo>
                  <a:lnTo>
                    <a:pt x="812800" y="0"/>
                  </a:lnTo>
                  <a:lnTo>
                    <a:pt x="812800" y="981350"/>
                  </a:lnTo>
                  <a:lnTo>
                    <a:pt x="0" y="981350"/>
                  </a:lnTo>
                  <a:close/>
                </a:path>
              </a:pathLst>
            </a:custGeom>
            <a:blipFill>
              <a:blip r:embed="rId3"/>
              <a:stretch>
                <a:fillRect l="-10368" r="-10368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0" y="2240130"/>
            <a:ext cx="3564000" cy="4303067"/>
            <a:chOff x="0" y="0"/>
            <a:chExt cx="812800" cy="98135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981350"/>
            </a:xfrm>
            <a:custGeom>
              <a:avLst/>
              <a:gdLst/>
              <a:ahLst/>
              <a:cxnLst/>
              <a:rect l="l" t="t" r="r" b="b"/>
              <a:pathLst>
                <a:path w="812800" h="981350">
                  <a:moveTo>
                    <a:pt x="0" y="0"/>
                  </a:moveTo>
                  <a:lnTo>
                    <a:pt x="812800" y="0"/>
                  </a:lnTo>
                  <a:lnTo>
                    <a:pt x="812800" y="981350"/>
                  </a:lnTo>
                  <a:lnTo>
                    <a:pt x="0" y="981350"/>
                  </a:lnTo>
                  <a:close/>
                </a:path>
              </a:pathLst>
            </a:custGeom>
            <a:blipFill>
              <a:blip r:embed="rId4"/>
              <a:stretch>
                <a:fillRect l="-8886" r="-1185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0" y="1550520"/>
            <a:ext cx="10692000" cy="6381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49"/>
              </a:lnSpc>
            </a:pPr>
            <a:r>
              <a:rPr lang="en-US" sz="4499">
                <a:solidFill>
                  <a:srgbClr val="C0D330"/>
                </a:solidFill>
                <a:latin typeface="Cairo Bold"/>
              </a:rPr>
              <a:t>MENTORS</a:t>
            </a:r>
            <a:r>
              <a:rPr lang="en-US" sz="4499">
                <a:solidFill>
                  <a:srgbClr val="000000"/>
                </a:solidFill>
                <a:latin typeface="Cairo Bold"/>
              </a:rPr>
              <a:t> - Do you need them?</a:t>
            </a:r>
          </a:p>
        </p:txBody>
      </p:sp>
      <p:sp>
        <p:nvSpPr>
          <p:cNvPr id="12" name="Freeform 12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307342">
            <a:off x="-940448" y="4559437"/>
            <a:ext cx="13607378" cy="5129459"/>
            <a:chOff x="0" y="0"/>
            <a:chExt cx="6896169" cy="259959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896170" cy="2599591"/>
            </a:xfrm>
            <a:custGeom>
              <a:avLst/>
              <a:gdLst/>
              <a:ahLst/>
              <a:cxnLst/>
              <a:rect l="l" t="t" r="r" b="b"/>
              <a:pathLst>
                <a:path w="6896170" h="2599591">
                  <a:moveTo>
                    <a:pt x="0" y="0"/>
                  </a:moveTo>
                  <a:lnTo>
                    <a:pt x="6896170" y="0"/>
                  </a:lnTo>
                  <a:lnTo>
                    <a:pt x="6896170" y="2599591"/>
                  </a:lnTo>
                  <a:lnTo>
                    <a:pt x="0" y="2599591"/>
                  </a:lnTo>
                  <a:close/>
                </a:path>
              </a:pathLst>
            </a:custGeom>
            <a:solidFill>
              <a:srgbClr val="C0D33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6896169" cy="261864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9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5731459" y="2598876"/>
            <a:ext cx="3890328" cy="3358149"/>
            <a:chOff x="0" y="0"/>
            <a:chExt cx="887222" cy="76585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87222" cy="765854"/>
            </a:xfrm>
            <a:custGeom>
              <a:avLst/>
              <a:gdLst/>
              <a:ahLst/>
              <a:cxnLst/>
              <a:rect l="l" t="t" r="r" b="b"/>
              <a:pathLst>
                <a:path w="887222" h="765854">
                  <a:moveTo>
                    <a:pt x="0" y="0"/>
                  </a:moveTo>
                  <a:lnTo>
                    <a:pt x="887222" y="0"/>
                  </a:lnTo>
                  <a:lnTo>
                    <a:pt x="887222" y="765854"/>
                  </a:lnTo>
                  <a:lnTo>
                    <a:pt x="0" y="765854"/>
                  </a:lnTo>
                  <a:close/>
                </a:path>
              </a:pathLst>
            </a:custGeom>
            <a:blipFill>
              <a:blip r:embed="rId2"/>
              <a:stretch>
                <a:fillRect l="-26642" r="-2664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070213" y="2598876"/>
            <a:ext cx="3890328" cy="3358149"/>
            <a:chOff x="0" y="0"/>
            <a:chExt cx="887222" cy="76585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87222" cy="765854"/>
            </a:xfrm>
            <a:custGeom>
              <a:avLst/>
              <a:gdLst/>
              <a:ahLst/>
              <a:cxnLst/>
              <a:rect l="l" t="t" r="r" b="b"/>
              <a:pathLst>
                <a:path w="887222" h="765854">
                  <a:moveTo>
                    <a:pt x="0" y="0"/>
                  </a:moveTo>
                  <a:lnTo>
                    <a:pt x="887222" y="0"/>
                  </a:lnTo>
                  <a:lnTo>
                    <a:pt x="887222" y="765854"/>
                  </a:lnTo>
                  <a:lnTo>
                    <a:pt x="0" y="765854"/>
                  </a:lnTo>
                  <a:close/>
                </a:path>
              </a:pathLst>
            </a:custGeom>
            <a:blipFill>
              <a:blip r:embed="rId3"/>
              <a:stretch>
                <a:fillRect l="-14780" r="-1478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Freeform 9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4929034" y="1611260"/>
            <a:ext cx="802425" cy="80242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5AFC8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95250"/>
              <a:ext cx="660400" cy="6413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8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0" y="1724076"/>
            <a:ext cx="10692000" cy="58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09"/>
              </a:lnSpc>
            </a:pPr>
            <a:r>
              <a:rPr lang="en-US" sz="4099">
                <a:solidFill>
                  <a:srgbClr val="000000"/>
                </a:solidFill>
                <a:latin typeface="Cairo Bold"/>
              </a:rPr>
              <a:t>vs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16133" y="1733601"/>
            <a:ext cx="4398488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>
                <a:solidFill>
                  <a:srgbClr val="C0D330"/>
                </a:solidFill>
                <a:latin typeface="Cairo Bold"/>
              </a:rPr>
              <a:t>Want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5477379" y="1733601"/>
            <a:ext cx="4398488" cy="680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79"/>
              </a:lnSpc>
            </a:pPr>
            <a:r>
              <a:rPr lang="en-US" sz="4799">
                <a:solidFill>
                  <a:srgbClr val="C0D330"/>
                </a:solidFill>
                <a:latin typeface="Cairo Bold"/>
              </a:rPr>
              <a:t>Need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956476" y="1940299"/>
            <a:ext cx="4779047" cy="1019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99"/>
              </a:lnSpc>
            </a:pPr>
            <a:r>
              <a:rPr lang="en-US" sz="4499">
                <a:solidFill>
                  <a:srgbClr val="C0D330"/>
                </a:solidFill>
                <a:latin typeface="Cairo Bold"/>
              </a:rPr>
              <a:t>Sales strategies</a:t>
            </a:r>
          </a:p>
        </p:txBody>
      </p:sp>
      <p:sp>
        <p:nvSpPr>
          <p:cNvPr id="3" name="Freeform 3"/>
          <p:cNvSpPr/>
          <p:nvPr/>
        </p:nvSpPr>
        <p:spPr>
          <a:xfrm>
            <a:off x="8525600" y="450607"/>
            <a:ext cx="1410400" cy="305393"/>
          </a:xfrm>
          <a:custGeom>
            <a:avLst/>
            <a:gdLst/>
            <a:ahLst/>
            <a:cxnLst/>
            <a:rect l="l" t="t" r="r" b="b"/>
            <a:pathLst>
              <a:path w="1410400" h="305393">
                <a:moveTo>
                  <a:pt x="0" y="0"/>
                </a:moveTo>
                <a:lnTo>
                  <a:pt x="1410400" y="0"/>
                </a:lnTo>
                <a:lnTo>
                  <a:pt x="1410400" y="305393"/>
                </a:lnTo>
                <a:lnTo>
                  <a:pt x="0" y="30539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363351" y="3105295"/>
            <a:ext cx="5965298" cy="2231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99"/>
              </a:lnSpc>
            </a:pPr>
            <a:r>
              <a:rPr lang="en-US" sz="2999" dirty="0">
                <a:solidFill>
                  <a:srgbClr val="FFFFFF"/>
                </a:solidFill>
                <a:latin typeface="Cairo Bold"/>
              </a:rPr>
              <a:t>Transactional selling</a:t>
            </a:r>
          </a:p>
          <a:p>
            <a:pPr algn="ctr">
              <a:lnSpc>
                <a:spcPts val="5999"/>
              </a:lnSpc>
            </a:pPr>
            <a:r>
              <a:rPr lang="en-US" sz="2999" dirty="0">
                <a:solidFill>
                  <a:srgbClr val="FFFFFF"/>
                </a:solidFill>
                <a:latin typeface="Cairo Bold"/>
              </a:rPr>
              <a:t>Solution selling </a:t>
            </a:r>
          </a:p>
          <a:p>
            <a:pPr algn="ctr">
              <a:lnSpc>
                <a:spcPts val="5999"/>
              </a:lnSpc>
            </a:pPr>
            <a:r>
              <a:rPr lang="en-US" sz="2999" dirty="0">
                <a:solidFill>
                  <a:srgbClr val="FFFFFF"/>
                </a:solidFill>
                <a:latin typeface="Cairo Bold"/>
              </a:rPr>
              <a:t>Consultative selling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1105</TotalTime>
  <Words>674</Words>
  <Application>Microsoft Office PowerPoint</Application>
  <PresentationFormat>Custom</PresentationFormat>
  <Paragraphs>162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Cairo Heavy</vt:lpstr>
      <vt:lpstr>Cairo Bold</vt:lpstr>
      <vt:lpstr>Calibri</vt:lpstr>
      <vt:lpstr>Arial</vt:lpstr>
      <vt:lpstr>Cairo Semi-Bold</vt:lpstr>
      <vt:lpstr>Cairo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Rennee Masterclass Presentation</dc:title>
  <dc:creator>Rennee Perri</dc:creator>
  <cp:lastModifiedBy>Ayana Tomas</cp:lastModifiedBy>
  <cp:revision>6</cp:revision>
  <dcterms:created xsi:type="dcterms:W3CDTF">2006-08-16T00:00:00Z</dcterms:created>
  <dcterms:modified xsi:type="dcterms:W3CDTF">2024-06-20T06:38:12Z</dcterms:modified>
  <dc:identifier>DAGH9vz4OH8</dc:identifier>
</cp:coreProperties>
</file>